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media/image12.jpg" ContentType="image/png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notesMasterIdLst>
    <p:notesMasterId r:id="rId31"/>
  </p:notesMasterIdLst>
  <p:handoutMasterIdLst>
    <p:handoutMasterId r:id="rId32"/>
  </p:handoutMasterIdLst>
  <p:sldIdLst>
    <p:sldId id="503" r:id="rId2"/>
    <p:sldId id="276" r:id="rId3"/>
    <p:sldId id="603" r:id="rId4"/>
    <p:sldId id="604" r:id="rId5"/>
    <p:sldId id="605" r:id="rId6"/>
    <p:sldId id="606" r:id="rId7"/>
    <p:sldId id="607" r:id="rId8"/>
    <p:sldId id="610" r:id="rId9"/>
    <p:sldId id="608" r:id="rId10"/>
    <p:sldId id="609" r:id="rId11"/>
    <p:sldId id="611" r:id="rId12"/>
    <p:sldId id="612" r:id="rId13"/>
    <p:sldId id="613" r:id="rId14"/>
    <p:sldId id="614" r:id="rId15"/>
    <p:sldId id="615" r:id="rId16"/>
    <p:sldId id="616" r:id="rId17"/>
    <p:sldId id="617" r:id="rId18"/>
    <p:sldId id="619" r:id="rId19"/>
    <p:sldId id="620" r:id="rId20"/>
    <p:sldId id="622" r:id="rId21"/>
    <p:sldId id="624" r:id="rId22"/>
    <p:sldId id="625" r:id="rId23"/>
    <p:sldId id="627" r:id="rId24"/>
    <p:sldId id="628" r:id="rId25"/>
    <p:sldId id="629" r:id="rId26"/>
    <p:sldId id="631" r:id="rId27"/>
    <p:sldId id="602" r:id="rId28"/>
    <p:sldId id="504" r:id="rId29"/>
    <p:sldId id="505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Въведение" id="{A0C7653D-1924-4F56-9E27-AA2B21F1DA92}">
          <p14:sldIdLst>
            <p14:sldId id="503"/>
            <p14:sldId id="276"/>
          </p14:sldIdLst>
        </p14:section>
        <p14:section name="Мултимедия и компютърна презентация" id="{83E617AB-ACB8-4344-AF3B-C7D5D9AC8EEF}">
          <p14:sldIdLst>
            <p14:sldId id="603"/>
            <p14:sldId id="604"/>
            <p14:sldId id="605"/>
          </p14:sldIdLst>
        </p14:section>
        <p14:section name="Елементи на слайд" id="{48443CA5-41CF-49FE-9B92-392779A0AE56}">
          <p14:sldIdLst>
            <p14:sldId id="606"/>
            <p14:sldId id="607"/>
            <p14:sldId id="610"/>
          </p14:sldIdLst>
        </p14:section>
        <p14:section name="MS PowerPoint" id="{2B737E8D-6C58-42FC-B525-551B13013AC1}">
          <p14:sldIdLst>
            <p14:sldId id="608"/>
            <p14:sldId id="609"/>
            <p14:sldId id="611"/>
          </p14:sldIdLst>
        </p14:section>
        <p14:section name="Представяне на презентация" id="{6A2FF94F-47FF-44F8-84D1-BE50F1B16CDF}">
          <p14:sldIdLst>
            <p14:sldId id="612"/>
            <p14:sldId id="613"/>
            <p14:sldId id="614"/>
            <p14:sldId id="615"/>
          </p14:sldIdLst>
        </p14:section>
        <p14:section name="Режим на визуализация" id="{66B216CA-7D4E-4D1D-93D6-6F81044EDCE2}">
          <p14:sldIdLst>
            <p14:sldId id="616"/>
            <p14:sldId id="617"/>
            <p14:sldId id="619"/>
            <p14:sldId id="620"/>
            <p14:sldId id="622"/>
            <p14:sldId id="624"/>
            <p14:sldId id="625"/>
            <p14:sldId id="627"/>
          </p14:sldIdLst>
        </p14:section>
        <p14:section name="Изтриване и разместване на слайд" id="{A0D2733F-F8FF-4E08-869A-9F2BD95951AD}">
          <p14:sldIdLst>
            <p14:sldId id="628"/>
            <p14:sldId id="629"/>
            <p14:sldId id="631"/>
          </p14:sldIdLst>
        </p14:section>
        <p14:section name="Заключение" id="{E19D07F1-86E2-47E9-B2AB-7ADC4F89DC12}">
          <p14:sldIdLst>
            <p14:sldId id="602"/>
            <p14:sldId id="504"/>
            <p14:sldId id="50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4465"/>
    <a:srgbClr val="ADB4C3"/>
    <a:srgbClr val="EA91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503" autoAdjust="0"/>
    <p:restoredTop sz="95214" autoAdjust="0"/>
  </p:normalViewPr>
  <p:slideViewPr>
    <p:cSldViewPr showGuides="1">
      <p:cViewPr varScale="1">
        <p:scale>
          <a:sx n="110" d="100"/>
          <a:sy n="110" d="100"/>
        </p:scale>
        <p:origin x="486" y="96"/>
      </p:cViewPr>
      <p:guideLst>
        <p:guide orient="horz" pos="2184"/>
        <p:guide pos="3840"/>
      </p:guideLst>
    </p:cSldViewPr>
  </p:slideViewPr>
  <p:outlineViewPr>
    <p:cViewPr>
      <p:scale>
        <a:sx n="33" d="100"/>
        <a:sy n="33" d="100"/>
      </p:scale>
      <p:origin x="0" y="-9989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6566"/>
    </p:cViewPr>
  </p:sorterViewPr>
  <p:notesViewPr>
    <p:cSldViewPr>
      <p:cViewPr varScale="1">
        <p:scale>
          <a:sx n="60" d="100"/>
          <a:sy n="60" d="100"/>
        </p:scale>
        <p:origin x="3187" y="48"/>
      </p:cViewPr>
      <p:guideLst/>
    </p:cSldViewPr>
  </p:notesViewPr>
  <p:gridSpacing cx="45000" cy="45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F20103-83CC-4A54-8FDE-9D37FC2629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53962-26EF-44E4-9E69-61B1727AB1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87215-0C8F-4762-A664-737A353EC9A4}" type="datetimeFigureOut">
              <a:rPr lang="bg-BG" smtClean="0"/>
              <a:t>8.10.2023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A6967E-448F-4887-8FCB-34482EFBCC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-1" y="8892000"/>
            <a:ext cx="6443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bg-BG" sz="1100" dirty="0"/>
              <a:t>Работна група </a:t>
            </a:r>
            <a:r>
              <a:rPr lang="ru-RU" sz="1100" dirty="0"/>
              <a:t>"Образование по програмиране и ИТ</a:t>
            </a:r>
            <a:r>
              <a:rPr lang="bg-BG" sz="1100" dirty="0"/>
              <a:t>", с подкрепата на </a:t>
            </a:r>
            <a:r>
              <a:rPr lang="en-US" sz="1100" dirty="0">
                <a:hlinkClick r:id="rId2"/>
              </a:rPr>
              <a:t>SoftUni</a:t>
            </a:r>
            <a:endParaRPr lang="en-US" sz="11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554C2-DDBA-40E2-9536-53A07EC502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443999" y="8892000"/>
            <a:ext cx="412413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318AE-53F9-47EA-B5FE-E9473933AF11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150602968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84649-876A-46C9-8472-14CB09C070D8}" type="datetimeFigureOut">
              <a:rPr lang="en-US" smtClean="0"/>
              <a:t>10/8/2023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488999" y="8892000"/>
            <a:ext cx="367414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067CD-8E6B-4360-9AA8-C5DF2A48A6D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2000"/>
            <a:ext cx="648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bg-BG" sz="1100" dirty="0"/>
              <a:t>Работна група </a:t>
            </a:r>
            <a:r>
              <a:rPr lang="bg-BG" dirty="0"/>
              <a:t>"Образование по програмиране и ИТ"</a:t>
            </a:r>
            <a:r>
              <a:rPr lang="bg-BG" sz="1100" dirty="0"/>
              <a:t>, с подкрепата на </a:t>
            </a:r>
            <a:r>
              <a:rPr lang="en-US" sz="1100" dirty="0">
                <a:hlinkClick r:id="rId2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530847692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8" name="Slide Image Placeholder 7">
            <a:extLst>
              <a:ext uri="{FF2B5EF4-FFF2-40B4-BE49-F238E27FC236}">
                <a16:creationId xmlns:a16="http://schemas.microsoft.com/office/drawing/2014/main" id="{78811095-27E9-49AB-972B-D4E20B3963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9" name="Notes Placeholder 8">
            <a:extLst>
              <a:ext uri="{FF2B5EF4-FFF2-40B4-BE49-F238E27FC236}">
                <a16:creationId xmlns:a16="http://schemas.microsoft.com/office/drawing/2014/main" id="{E923224B-0CC3-475A-8628-8A90751AE6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288A3F3-90B1-4930-8D00-5603BDABEF1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4894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>
            <a:extLst>
              <a:ext uri="{FF2B5EF4-FFF2-40B4-BE49-F238E27FC236}">
                <a16:creationId xmlns:a16="http://schemas.microsoft.com/office/drawing/2014/main" id="{A1F0B3C6-2E53-4CA3-86D1-53D46EC352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5" name="Notes Placeholder 14">
            <a:extLst>
              <a:ext uri="{FF2B5EF4-FFF2-40B4-BE49-F238E27FC236}">
                <a16:creationId xmlns:a16="http://schemas.microsoft.com/office/drawing/2014/main" id="{149CC699-A079-49A5-A4D6-73B7F849A7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121F4233-7E9A-40D2-9066-2DB14E2FA5A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18F1DFF-B3E7-4ABF-97EE-0BBF3A961EC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85307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bg-BG" sz="1100" smtClean="0"/>
              <a:t>Работна група </a:t>
            </a:r>
            <a:r>
              <a:rPr lang="bg-BG" smtClean="0"/>
              <a:t>"Образование по програмиране и ИТ"</a:t>
            </a:r>
            <a:r>
              <a:rPr lang="bg-BG" sz="1100" smtClean="0"/>
              <a:t>, с подкрепата на </a:t>
            </a:r>
            <a:r>
              <a:rPr lang="en-US" sz="1100" smtClean="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7541659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bg-BG" sz="1100" smtClean="0"/>
              <a:t>Работна група </a:t>
            </a:r>
            <a:r>
              <a:rPr lang="bg-BG" smtClean="0"/>
              <a:t>"Образование по програмиране и ИТ"</a:t>
            </a:r>
            <a:r>
              <a:rPr lang="bg-BG" sz="1100" smtClean="0"/>
              <a:t>, с подкрепата на </a:t>
            </a:r>
            <a:r>
              <a:rPr lang="en-US" sz="1100" smtClean="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8245922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bg-BG" sz="1100" smtClean="0"/>
              <a:t>Работна група </a:t>
            </a:r>
            <a:r>
              <a:rPr lang="bg-BG" smtClean="0"/>
              <a:t>"Образование по програмиране и ИТ"</a:t>
            </a:r>
            <a:r>
              <a:rPr lang="bg-BG" sz="1100" smtClean="0"/>
              <a:t>, с подкрепата на </a:t>
            </a:r>
            <a:r>
              <a:rPr lang="en-US" sz="1100" smtClean="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1582284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13205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049B984-F964-47FF-8179-0A3007CE21C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059BE0-D868-413B-AAA1-1CC88D1F52C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5903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7548A-4D3C-449B-81A5-FA4BE4628490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472CE7-61C1-4B7B-B0C8-5A45F017871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88444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Bottom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 userDrawn="1"/>
        </p:nvSpPr>
        <p:spPr>
          <a:xfrm>
            <a:off x="0" y="6702676"/>
            <a:ext cx="12195176" cy="1553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3" name="Picture Placeholder Title Image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90123" y="3400017"/>
            <a:ext cx="5248260" cy="2188983"/>
          </a:xfrm>
        </p:spPr>
        <p:txBody>
          <a:bodyPr/>
          <a:lstStyle>
            <a:lvl1pPr marL="0" indent="0" algn="ctr" latinLnBrk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0" name="Company Web Site">
            <a:extLst>
              <a:ext uri="{FF2B5EF4-FFF2-40B4-BE49-F238E27FC236}">
                <a16:creationId xmlns:a16="http://schemas.microsoft.com/office/drawing/2014/main" id="{0B99B1EE-62FA-4AA4-920C-D444D6C0B77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90120" y="6086106"/>
            <a:ext cx="5248260" cy="341313"/>
          </a:xfrm>
        </p:spPr>
        <p:txBody>
          <a:bodyPr lIns="36000" rIns="36000" anchor="ctr" anchorCtr="0">
            <a:noAutofit/>
          </a:bodyPr>
          <a:lstStyle>
            <a:lvl1pPr marL="0" indent="0" algn="r">
              <a:buNone/>
              <a:defRPr sz="1800"/>
            </a:lvl1pPr>
          </a:lstStyle>
          <a:p>
            <a:pPr lvl="0"/>
            <a:r>
              <a:rPr lang="en-US" dirty="0"/>
              <a:t>https://softuni.foundation  </a:t>
            </a:r>
          </a:p>
        </p:txBody>
      </p:sp>
      <p:sp>
        <p:nvSpPr>
          <p:cNvPr id="6" name="Company Name">
            <a:extLst>
              <a:ext uri="{FF2B5EF4-FFF2-40B4-BE49-F238E27FC236}">
                <a16:creationId xmlns:a16="http://schemas.microsoft.com/office/drawing/2014/main" id="{2A76510A-0BAE-A827-E77C-BE88E38F52A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90122" y="5698189"/>
            <a:ext cx="5248260" cy="374236"/>
          </a:xfrm>
        </p:spPr>
        <p:txBody>
          <a:bodyPr lIns="36000" rIns="36000" anchor="ctr" anchorCtr="0">
            <a:normAutofit/>
          </a:bodyPr>
          <a:lstStyle>
            <a:lvl1pPr marL="0" indent="0" algn="r">
              <a:buNone/>
              <a:defRPr sz="2000" b="1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SoftUni Foundation</a:t>
            </a:r>
          </a:p>
        </p:txBody>
      </p:sp>
      <p:sp>
        <p:nvSpPr>
          <p:cNvPr id="31" name="Author Position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534045" y="6085863"/>
            <a:ext cx="4751953" cy="34155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800" b="0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URL</a:t>
            </a:r>
          </a:p>
        </p:txBody>
      </p:sp>
      <p:sp>
        <p:nvSpPr>
          <p:cNvPr id="30" name="Author Name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534046" y="5251106"/>
            <a:ext cx="4751954" cy="724904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Authors</a:t>
            </a:r>
          </a:p>
        </p:txBody>
      </p:sp>
      <p:sp>
        <p:nvSpPr>
          <p:cNvPr id="43" name="Presentation Subtitle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54746" y="1402942"/>
            <a:ext cx="11083636" cy="1306057"/>
          </a:xfrm>
        </p:spPr>
        <p:txBody>
          <a:bodyPr anchor="t" anchorCtr="0">
            <a:normAutofit/>
          </a:bodyPr>
          <a:lstStyle>
            <a:lvl1pPr marL="0" indent="0" algn="ctr" latinLnBrk="0">
              <a:buNone/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Presentation Subtitle</a:t>
            </a:r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746" y="321501"/>
            <a:ext cx="11083636" cy="971589"/>
          </a:xfrm>
        </p:spPr>
        <p:txBody>
          <a:bodyPr>
            <a:normAutofit/>
          </a:bodyPr>
          <a:lstStyle>
            <a:lvl1pPr algn="ctr" latinLnBrk="0">
              <a:defRPr sz="5400"/>
            </a:lvl1pPr>
          </a:lstStyle>
          <a:p>
            <a:r>
              <a:rPr lang="en-US" noProof="0" dirty="0"/>
              <a:t>Presentation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4D0DB3-F60A-469B-7831-209CB666CCE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549" y="4325954"/>
            <a:ext cx="2538082" cy="633046"/>
          </a:xfrm>
          <a:prstGeom prst="rect">
            <a:avLst/>
          </a:prstGeom>
        </p:spPr>
      </p:pic>
      <p:pic>
        <p:nvPicPr>
          <p:cNvPr id="5" name="Picture 4" title="CC-BY-NC-SA License">
            <a:hlinkClick r:id="rId3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2D40731C-0303-A69D-63FD-E048A73CA59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02682" y="4321352"/>
            <a:ext cx="1809336" cy="63304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0654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Bottom"/>
          <p:cNvSpPr/>
          <p:nvPr/>
        </p:nvSpPr>
        <p:spPr>
          <a:xfrm>
            <a:off x="2" y="6264000"/>
            <a:ext cx="12192000" cy="594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6750ECE4-94E0-469B-B8E4-562792823B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62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bg2"/>
                </a:solidFill>
              </a:defRPr>
            </a:lvl1pPr>
          </a:lstStyle>
          <a:p>
            <a:fld id="{2BF067CD-8E6B-4360-9AA8-C5DF2A48A6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Oval Logo Holder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Text Placeholder Right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56000" y="1195931"/>
            <a:ext cx="5545597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9" name="Text Placeholder Left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5931"/>
            <a:ext cx="5545598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E03301DA-D0AF-46FD-8740-2F761250203A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5" name="Slide Title">
            <a:extLst>
              <a:ext uri="{FF2B5EF4-FFF2-40B4-BE49-F238E27FC236}">
                <a16:creationId xmlns:a16="http://schemas.microsoft.com/office/drawing/2014/main" id="{EA9A94D1-F9F6-4D7B-85E3-896A987B6A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5" y="100750"/>
            <a:ext cx="10270595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9792D8-D354-4699-B7D6-B8CB7F77594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98753" y="5340443"/>
            <a:ext cx="1334859" cy="98286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6351E19-25DA-EAD2-9FBE-358B6135D72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0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>
            <a:extLst>
              <a:ext uri="{FF2B5EF4-FFF2-40B4-BE49-F238E27FC236}">
                <a16:creationId xmlns:a16="http://schemas.microsoft.com/office/drawing/2014/main" id="{F888EE71-82B3-40F1-A63F-7417422FB4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44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4" name="Text Placeholder Body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69002" y="1353866"/>
            <a:ext cx="7426234" cy="5219931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Picture Placeholder Left"/>
          <p:cNvSpPr>
            <a:spLocks noGrp="1"/>
          </p:cNvSpPr>
          <p:nvPr>
            <p:ph type="pic" idx="1" hasCustomPrompt="1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 latinLnBrk="0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noProof="0"/>
              <a:t>Your Picture Here</a:t>
            </a:r>
          </a:p>
        </p:txBody>
      </p:sp>
      <p:sp>
        <p:nvSpPr>
          <p:cNvPr id="3" name="Rectangle Left Second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Left First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Down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Rectangle Top">
            <a:extLst>
              <a:ext uri="{FF2B5EF4-FFF2-40B4-BE49-F238E27FC236}">
                <a16:creationId xmlns:a16="http://schemas.microsoft.com/office/drawing/2014/main" id="{274B8F05-DFCE-47BD-BAFD-DF93E1A63BDD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3F218E34-55D7-4290-BFE4-80F31F9415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F3DB3E-BDAA-8201-9A01-2F52640A84C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01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Bottom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 userDrawn="1"/>
        </p:nvSpPr>
        <p:spPr>
          <a:xfrm>
            <a:off x="0" y="6371332"/>
            <a:ext cx="12195176" cy="4872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107753B-8639-4399-B782-EE5377184D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6988" y="1461842"/>
            <a:ext cx="10731663" cy="3047158"/>
          </a:xfrm>
        </p:spPr>
        <p:txBody>
          <a:bodyPr>
            <a:normAutofit/>
          </a:bodyPr>
          <a:lstStyle>
            <a:lvl1pPr algn="ctr">
              <a:defRPr sz="13800"/>
            </a:lvl1pPr>
          </a:lstStyle>
          <a:p>
            <a:r>
              <a:rPr lang="bg-BG" dirty="0"/>
              <a:t>Въпроси?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206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615109" y="5585916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3529216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Slide Body Text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6125"/>
            <a:ext cx="11818096" cy="5528766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9A1D0F-F579-6A3C-C698-4E2E7F1AB26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97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0020EB61-2079-41A3-B356-B1D8D48D78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Rectangle Left"/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Bulb" descr="Bul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5205" y="1792355"/>
            <a:ext cx="1830304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Body Text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66000" y="1121143"/>
            <a:ext cx="10129234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8" name="Slide Title">
            <a:extLst>
              <a:ext uri="{FF2B5EF4-FFF2-40B4-BE49-F238E27FC236}">
                <a16:creationId xmlns:a16="http://schemas.microsoft.com/office/drawing/2014/main" id="{E2DA9691-CDF5-499C-94BB-AAA61DAC1B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6" y="100750"/>
            <a:ext cx="916404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8CA5371-2597-CF8F-1859-22639580743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530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1865BF6B-7F07-4E9C-879F-80E36EEB34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2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Bulb" descr="Bul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20027" y="3314704"/>
            <a:ext cx="1260665" cy="279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Slide Body Text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73561" y="1121143"/>
            <a:ext cx="10321675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6" y="100750"/>
            <a:ext cx="916404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37AF1B9-D67A-246A-86B6-E28F19C5239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65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0B8C963-1813-4B69-AD27-6D02EBBBB5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 userDrawn="1"/>
        </p:nvSpPr>
        <p:spPr>
          <a:xfrm>
            <a:off x="0" y="0"/>
            <a:ext cx="42947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4" name="Picture Bulb" descr="Bulb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56000" y="5098868"/>
            <a:ext cx="779209" cy="1729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Body Text">
            <a:extLst>
              <a:ext uri="{FF2B5EF4-FFF2-40B4-BE49-F238E27FC236}">
                <a16:creationId xmlns:a16="http://schemas.microsoft.com/office/drawing/2014/main" id="{7296EDA7-D37D-4B31-A888-371F080412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5176" y="1121143"/>
            <a:ext cx="11410061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55A88B09-3557-48A3-BF27-42699C2692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177" y="100750"/>
            <a:ext cx="987582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C2C375B-43BF-D1DD-F160-1500A111885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562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">
            <a:extLst>
              <a:ext uri="{FF2B5EF4-FFF2-40B4-BE49-F238E27FC236}">
                <a16:creationId xmlns:a16="http://schemas.microsoft.com/office/drawing/2014/main" id="{509D954E-A844-4072-A556-DE584BEB93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9" name="Rectangle Top">
            <a:extLst>
              <a:ext uri="{FF2B5EF4-FFF2-40B4-BE49-F238E27FC236}">
                <a16:creationId xmlns:a16="http://schemas.microsoft.com/office/drawing/2014/main" id="{A15CE03A-0933-4E5D-9EA1-718D4F802FFC}"/>
              </a:ext>
            </a:extLst>
          </p:cNvPr>
          <p:cNvSpPr/>
          <p:nvPr userDrawn="1"/>
        </p:nvSpPr>
        <p:spPr>
          <a:xfrm>
            <a:off x="0" y="1311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2" name="Slide Body Text">
            <a:extLst>
              <a:ext uri="{FF2B5EF4-FFF2-40B4-BE49-F238E27FC236}">
                <a16:creationId xmlns:a16="http://schemas.microsoft.com/office/drawing/2014/main" id="{B608ED73-CE88-49E4-8BFC-DBD6E9AE6B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6" y="1206668"/>
            <a:ext cx="11804831" cy="5550582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This is a code example</a:t>
            </a:r>
          </a:p>
        </p:txBody>
      </p:sp>
      <p:sp>
        <p:nvSpPr>
          <p:cNvPr id="4" name="Code Box">
            <a:extLst>
              <a:ext uri="{FF2B5EF4-FFF2-40B4-BE49-F238E27FC236}">
                <a16:creationId xmlns:a16="http://schemas.microsoft.com/office/drawing/2014/main" id="{F4E021E9-D6DB-4272-8C9F-CEF4940FDC1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74683" y="2034000"/>
            <a:ext cx="10836275" cy="2237893"/>
          </a:xfr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>
              <a:buNone/>
              <a:defRPr lang="en-US" sz="2800" b="1" smtClean="0">
                <a:latin typeface="Consolas" pitchFamily="49" charset="0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Source code box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</p:txBody>
      </p:sp>
      <p:sp>
        <p:nvSpPr>
          <p:cNvPr id="11" name="Slide Title">
            <a:extLst>
              <a:ext uri="{FF2B5EF4-FFF2-40B4-BE49-F238E27FC236}">
                <a16:creationId xmlns:a16="http://schemas.microsoft.com/office/drawing/2014/main" id="{47D60833-F0A9-4F29-8C06-A963A7C8BE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5" y="100750"/>
            <a:ext cx="10239658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69A4E8-9221-8F79-65B4-BF9AA7F87D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82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831000" y="109147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5241000" y="3338387"/>
            <a:ext cx="6065892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5241000" y="1471047"/>
            <a:ext cx="6065892" cy="175433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2423919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">
            <a:extLst>
              <a:ext uri="{FF2B5EF4-FFF2-40B4-BE49-F238E27FC236}">
                <a16:creationId xmlns:a16="http://schemas.microsoft.com/office/drawing/2014/main" id="{39DDE17E-5472-41F3-AF5F-54DFF10DC6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23" name="Slide Body Text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11781606" cy="5207396"/>
          </a:xfrm>
        </p:spPr>
        <p:txBody>
          <a:bodyPr>
            <a:normAutofit/>
          </a:bodyPr>
          <a:lstStyle>
            <a:lvl1pPr marL="514042" indent="-514042" latinLnBrk="0">
              <a:buFont typeface="+mj-lt"/>
              <a:buAutoNum type="arabicPeriod"/>
              <a:defRPr sz="3600">
                <a:solidFill>
                  <a:schemeClr val="tx1"/>
                </a:solidFill>
              </a:defRPr>
            </a:lvl1pPr>
            <a:lvl2pPr>
              <a:defRPr sz="3400"/>
            </a:lvl2pPr>
          </a:lstStyle>
          <a:p>
            <a:pPr lvl="0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0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0"/>
            <a:r>
              <a:rPr lang="en-US" noProof="0" dirty="0"/>
              <a:t>…</a:t>
            </a:r>
          </a:p>
        </p:txBody>
      </p:sp>
      <p:sp>
        <p:nvSpPr>
          <p:cNvPr id="8" name="Rectangle Top">
            <a:extLst>
              <a:ext uri="{FF2B5EF4-FFF2-40B4-BE49-F238E27FC236}">
                <a16:creationId xmlns:a16="http://schemas.microsoft.com/office/drawing/2014/main" id="{930E0800-9260-4369-8330-8264DD33C5CE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357D7BE1-6358-42CC-94F3-7BCDD91DCB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Table of Contents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D808AB-EC49-1578-0005-D58D2A365AA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72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Body Text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04" y="1138844"/>
            <a:ext cx="11804830" cy="553015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10" name="Slide Title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11804829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78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89" r:id="rId2"/>
    <p:sldLayoutId id="2147483681" r:id="rId3"/>
    <p:sldLayoutId id="2147483679" r:id="rId4"/>
    <p:sldLayoutId id="2147483680" r:id="rId5"/>
    <p:sldLayoutId id="2147483688" r:id="rId6"/>
    <p:sldLayoutId id="2147483684" r:id="rId7"/>
    <p:sldLayoutId id="2147483690" r:id="rId8"/>
    <p:sldLayoutId id="2147483677" r:id="rId9"/>
    <p:sldLayoutId id="2147483683" r:id="rId10"/>
    <p:sldLayoutId id="2147483685" r:id="rId11"/>
    <p:sldLayoutId id="2147483686" r:id="rId12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0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36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803275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25571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1700213" indent="-352425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058988" indent="-26670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hyperlink" Target="https://github.com/BG-IT-Edu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G-IT-Edu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5" Type="http://schemas.openxmlformats.org/officeDocument/2006/relationships/hyperlink" Target="http://creativecommons.org/licenses/by-nc-sa/4.0/" TargetMode="External"/><Relationship Id="rId4" Type="http://schemas.openxmlformats.org/officeDocument/2006/relationships/hyperlink" Target="https://github.com/BG-IT-Edu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Placeholder 3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470A4D1-1E62-4535-9EF6-4AC79EB4600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45" b="2545"/>
          <a:stretch/>
        </p:blipFill>
        <p:spPr>
          <a:xfrm>
            <a:off x="6390123" y="3400017"/>
            <a:ext cx="5248260" cy="2188983"/>
          </a:xfrm>
        </p:spPr>
      </p:pic>
      <p:sp>
        <p:nvSpPr>
          <p:cNvPr id="9" name="Author Name">
            <a:extLst>
              <a:ext uri="{FF2B5EF4-FFF2-40B4-BE49-F238E27FC236}">
                <a16:creationId xmlns:a16="http://schemas.microsoft.com/office/drawing/2014/main" id="{FA396BB6-2053-4690-9672-BC528007D37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90120" y="6086106"/>
            <a:ext cx="5248260" cy="341313"/>
          </a:xfrm>
        </p:spPr>
        <p:txBody>
          <a:bodyPr>
            <a:normAutofit lnSpcReduction="10000"/>
          </a:bodyPr>
          <a:lstStyle/>
          <a:p>
            <a:r>
              <a:rPr lang="bg-BG" dirty="0"/>
              <a:t>Софтуерни и хардуерни науки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8DE66249-1FBD-414B-AF0D-550F7312AF7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781000" y="5698189"/>
            <a:ext cx="5857382" cy="374236"/>
          </a:xfrm>
        </p:spPr>
        <p:txBody>
          <a:bodyPr>
            <a:noAutofit/>
          </a:bodyPr>
          <a:lstStyle/>
          <a:p>
            <a:r>
              <a:rPr lang="bg-BG" dirty="0"/>
              <a:t>Курс</a:t>
            </a:r>
            <a:r>
              <a:rPr lang="bg-BG" sz="1400" dirty="0"/>
              <a:t> </a:t>
            </a:r>
            <a:r>
              <a:rPr lang="bg-BG" sz="1400" dirty="0" smtClean="0"/>
              <a:t>„</a:t>
            </a:r>
            <a:r>
              <a:rPr lang="bg-BG" dirty="0"/>
              <a:t>Въведнеие в компютърните презентации</a:t>
            </a:r>
            <a:r>
              <a:rPr lang="bg-BG" sz="1400" dirty="0" smtClean="0"/>
              <a:t>"</a:t>
            </a:r>
            <a:endParaRPr lang="en-US" sz="1400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520F80DC-BAF0-05EE-2BC1-37C2321904F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34045" y="6085863"/>
            <a:ext cx="4751953" cy="341556"/>
          </a:xfrm>
        </p:spPr>
        <p:txBody>
          <a:bodyPr>
            <a:normAutofit lnSpcReduction="10000"/>
          </a:bodyPr>
          <a:lstStyle/>
          <a:p>
            <a:r>
              <a:rPr lang="en-US" dirty="0">
                <a:hlinkClick r:id="rId4"/>
              </a:rPr>
              <a:t>https://github.com/BG-IT-Edu</a:t>
            </a:r>
            <a:endParaRPr lang="en-US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E4D839B2-02D1-883A-3CE0-7CF25557FB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34046" y="5251106"/>
            <a:ext cx="4751954" cy="724904"/>
          </a:xfrm>
        </p:spPr>
        <p:txBody>
          <a:bodyPr>
            <a:normAutofit/>
          </a:bodyPr>
          <a:lstStyle/>
          <a:p>
            <a:r>
              <a:rPr lang="bg-BG" dirty="0"/>
              <a:t>Проект "Отворено учебно съдържание по програмиране и ИТ", СофтУни Фондация </a:t>
            </a:r>
          </a:p>
        </p:txBody>
      </p:sp>
      <p:sp>
        <p:nvSpPr>
          <p:cNvPr id="3" name="Presentation Subtitle">
            <a:extLst>
              <a:ext uri="{FF2B5EF4-FFF2-40B4-BE49-F238E27FC236}">
                <a16:creationId xmlns:a16="http://schemas.microsoft.com/office/drawing/2014/main" id="{A004DC04-DA2A-41C0-8578-4B8D2F08EA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4746" y="1402942"/>
            <a:ext cx="11083636" cy="1306057"/>
          </a:xfrm>
        </p:spPr>
        <p:txBody>
          <a:bodyPr>
            <a:normAutofit lnSpcReduction="10000"/>
          </a:bodyPr>
          <a:lstStyle/>
          <a:p>
            <a:r>
              <a:rPr lang="bg-BG" dirty="0"/>
              <a:t>Работна група "Образование по програмиране и ИТ"</a:t>
            </a:r>
          </a:p>
          <a:p>
            <a:r>
              <a:rPr lang="bg-BG" dirty="0"/>
              <a:t>Свободно учебно съдържание за учители</a:t>
            </a:r>
            <a:endParaRPr lang="en-US" dirty="0"/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37F91798-9AD5-4209-8887-958029548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746" y="321501"/>
            <a:ext cx="11083636" cy="971589"/>
          </a:xfrm>
        </p:spPr>
        <p:txBody>
          <a:bodyPr/>
          <a:lstStyle/>
          <a:p>
            <a:r>
              <a:rPr lang="bg-BG"/>
              <a:t>Свободни учебни ресурси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746" y="3024977"/>
            <a:ext cx="1769683" cy="825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405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Създаване на презентация в </a:t>
            </a:r>
            <a:r>
              <a:rPr lang="en-US" dirty="0" smtClean="0"/>
              <a:t>PowerPoint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538"/>
          <a:stretch/>
        </p:blipFill>
        <p:spPr>
          <a:xfrm>
            <a:off x="-1732" y="1097709"/>
            <a:ext cx="12193731" cy="5796291"/>
          </a:xfrm>
          <a:prstGeom prst="rect">
            <a:avLst/>
          </a:prstGeom>
        </p:spPr>
      </p:pic>
      <p:sp>
        <p:nvSpPr>
          <p:cNvPr id="6" name="Rounded Rectangular Callout 5"/>
          <p:cNvSpPr/>
          <p:nvPr/>
        </p:nvSpPr>
        <p:spPr bwMode="auto">
          <a:xfrm>
            <a:off x="5691000" y="3564000"/>
            <a:ext cx="5715000" cy="1575000"/>
          </a:xfrm>
          <a:prstGeom prst="wedgeRoundRectCallout">
            <a:avLst>
              <a:gd name="adj1" fmla="val -56456"/>
              <a:gd name="adj2" fmla="val -96189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 да създадем нова </a:t>
            </a:r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презентация без никакъв шаблон</a:t>
            </a:r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избираме </a:t>
            </a:r>
            <a:r>
              <a:rPr lang="en-US" sz="2800" b="1" dirty="0" smtClean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Blank </a:t>
            </a:r>
            <a:r>
              <a:rPr lang="en-US" sz="2800" b="1" dirty="0" smtClean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Presentation</a:t>
            </a:r>
            <a:endParaRPr lang="en-US" sz="2800" b="1" dirty="0">
              <a:solidFill>
                <a:schemeClr val="bg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96817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11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Елементи в </a:t>
            </a:r>
            <a:r>
              <a:rPr lang="en-US" dirty="0" smtClean="0"/>
              <a:t>PowerPoint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93"/>
          <a:stretch/>
        </p:blipFill>
        <p:spPr>
          <a:xfrm>
            <a:off x="0" y="1089000"/>
            <a:ext cx="12192000" cy="5769000"/>
          </a:xfrm>
          <a:prstGeom prst="rect">
            <a:avLst/>
          </a:prstGeom>
        </p:spPr>
      </p:pic>
      <p:sp>
        <p:nvSpPr>
          <p:cNvPr id="6" name="Rounded Rectangular Callout 5"/>
          <p:cNvSpPr/>
          <p:nvPr/>
        </p:nvSpPr>
        <p:spPr bwMode="auto">
          <a:xfrm>
            <a:off x="7671000" y="4869000"/>
            <a:ext cx="2700000" cy="720000"/>
          </a:xfrm>
          <a:prstGeom prst="wedgeRoundRectCallout">
            <a:avLst>
              <a:gd name="adj1" fmla="val -17608"/>
              <a:gd name="adj2" fmla="val 6862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Работен слайд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Rounded Rectangular Callout 6"/>
          <p:cNvSpPr/>
          <p:nvPr/>
        </p:nvSpPr>
        <p:spPr bwMode="auto">
          <a:xfrm>
            <a:off x="2136000" y="5364000"/>
            <a:ext cx="3015000" cy="675000"/>
          </a:xfrm>
          <a:prstGeom prst="wedgeRoundRectCallout">
            <a:avLst>
              <a:gd name="adj1" fmla="val -14777"/>
              <a:gd name="adj2" fmla="val 91126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Поле за бележки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26127" y="1944000"/>
            <a:ext cx="1911000" cy="4770000"/>
          </a:xfrm>
          <a:prstGeom prst="rect">
            <a:avLst/>
          </a:prstGeom>
          <a:noFill/>
          <a:ln w="3810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Rounded Rectangular Callout 8"/>
          <p:cNvSpPr/>
          <p:nvPr/>
        </p:nvSpPr>
        <p:spPr bwMode="auto">
          <a:xfrm>
            <a:off x="2361000" y="2196000"/>
            <a:ext cx="2160000" cy="1030500"/>
          </a:xfrm>
          <a:prstGeom prst="wedgeRoundRectCallout">
            <a:avLst>
              <a:gd name="adj1" fmla="val -61948"/>
              <a:gd name="adj2" fmla="val 89436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Списък със слайдове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24455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sz="quarter" idx="10"/>
          </p:nvPr>
        </p:nvSpPr>
        <p:spPr>
          <a:xfrm>
            <a:off x="615109" y="5199825"/>
            <a:ext cx="10961783" cy="794175"/>
          </a:xfrm>
        </p:spPr>
        <p:txBody>
          <a:bodyPr/>
          <a:lstStyle/>
          <a:p>
            <a:r>
              <a:rPr lang="bg-BG" dirty="0"/>
              <a:t>Представяне на </a:t>
            </a:r>
            <a:r>
              <a:rPr lang="bg-BG" dirty="0" smtClean="0"/>
              <a:t>презентация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576892" y="6507163"/>
            <a:ext cx="615108" cy="296862"/>
          </a:xfrm>
          <a:prstGeom prst="rect">
            <a:avLst/>
          </a:prstGeom>
        </p:spPr>
        <p:txBody>
          <a:bodyPr/>
          <a:lstStyle/>
          <a:p>
            <a:fld id="{2BF067CD-8E6B-4360-9AA8-C5DF2A48A6D1}" type="slidenum">
              <a:rPr lang="en-US" noProof="0" smtClean="0"/>
              <a:pPr/>
              <a:t>12</a:t>
            </a:fld>
            <a:endParaRPr lang="en-US" noProof="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8725" y1="65523" x2="26634" y2="57516"/>
                        <a14:foregroundMark x1="36928" y1="57516" x2="36438" y2="37092"/>
                        <a14:foregroundMark x1="35948" y1="42647" x2="45752" y2="40850"/>
                        <a14:foregroundMark x1="35948" y1="51471" x2="47712" y2="48693"/>
                        <a14:foregroundMark x1="57026" y1="42647" x2="53268" y2="50163"/>
                        <a14:foregroundMark x1="55556" y1="44444" x2="67320" y2="42157"/>
                        <a14:foregroundMark x1="56536" y1="50980" x2="66340" y2="49673"/>
                        <a14:foregroundMark x1="61275" y1="51471" x2="60784" y2="59477"/>
                        <a14:foregroundMark x1="60784" y1="51961" x2="56536" y2="59967"/>
                        <a14:foregroundMark x1="60294" y1="60458" x2="51471" y2="51471"/>
                        <a14:foregroundMark x1="36438" y1="53922" x2="64052" y2="37908"/>
                        <a14:foregroundMark x1="57516" y1="61765" x2="55065" y2="36111"/>
                        <a14:foregroundMark x1="66830" y1="62255" x2="55065" y2="38399"/>
                        <a14:foregroundMark x1="34150" y1="54739" x2="36438" y2="318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3312" y="1674000"/>
            <a:ext cx="1865376" cy="1865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802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 smtClean="0"/>
              <a:t>Методи за стартиране на презентация:</a:t>
            </a:r>
          </a:p>
          <a:p>
            <a:pPr lvl="1">
              <a:spcAft>
                <a:spcPts val="1800"/>
              </a:spcAft>
            </a:pPr>
            <a:r>
              <a:rPr lang="bg-BG" b="1" dirty="0" smtClean="0"/>
              <a:t>Натискане</a:t>
            </a:r>
            <a:r>
              <a:rPr lang="bg-BG" dirty="0" smtClean="0"/>
              <a:t> на клавиша </a:t>
            </a:r>
            <a:r>
              <a:rPr lang="en-US" dirty="0" smtClean="0"/>
              <a:t>[</a:t>
            </a:r>
            <a:r>
              <a:rPr lang="en-US" b="1" dirty="0" smtClean="0">
                <a:solidFill>
                  <a:schemeClr val="bg1"/>
                </a:solidFill>
              </a:rPr>
              <a:t>F5</a:t>
            </a:r>
            <a:r>
              <a:rPr lang="en-US" dirty="0" smtClean="0"/>
              <a:t>]</a:t>
            </a:r>
          </a:p>
          <a:p>
            <a:pPr lvl="1">
              <a:spcAft>
                <a:spcPts val="1800"/>
              </a:spcAft>
            </a:pPr>
            <a:r>
              <a:rPr lang="bg-BG" dirty="0" smtClean="0"/>
              <a:t>С 	        от лентата за състояние на документа</a:t>
            </a:r>
          </a:p>
          <a:p>
            <a:pPr lvl="1">
              <a:spcAft>
                <a:spcPts val="1800"/>
              </a:spcAft>
            </a:pPr>
            <a:r>
              <a:rPr lang="bg-BG" dirty="0" smtClean="0"/>
              <a:t>С командите от панела </a:t>
            </a:r>
            <a:r>
              <a:rPr lang="en-US" b="1" dirty="0" smtClean="0"/>
              <a:t>Start Slide Show</a:t>
            </a:r>
            <a:r>
              <a:rPr lang="en-US" dirty="0" smtClean="0"/>
              <a:t> </a:t>
            </a:r>
            <a:r>
              <a:rPr lang="bg-BG" dirty="0" smtClean="0"/>
              <a:t>в менюто </a:t>
            </a:r>
            <a:r>
              <a:rPr lang="en-US" b="1" dirty="0" smtClean="0"/>
              <a:t>Slide Show</a:t>
            </a:r>
            <a:endParaRPr lang="bg-BG" b="1" dirty="0" smtClean="0"/>
          </a:p>
          <a:p>
            <a:pPr>
              <a:spcAft>
                <a:spcPts val="1800"/>
              </a:spcAft>
            </a:pPr>
            <a:r>
              <a:rPr lang="bg-BG" dirty="0" smtClean="0"/>
              <a:t>Край на презентацията:</a:t>
            </a:r>
          </a:p>
          <a:p>
            <a:pPr lvl="1">
              <a:spcAft>
                <a:spcPts val="1800"/>
              </a:spcAft>
            </a:pPr>
            <a:r>
              <a:rPr lang="bg-BG" b="1" dirty="0" smtClean="0"/>
              <a:t>Натискане</a:t>
            </a:r>
            <a:r>
              <a:rPr lang="bg-BG" dirty="0" smtClean="0"/>
              <a:t> на клавиша </a:t>
            </a:r>
            <a:r>
              <a:rPr lang="en-US" dirty="0" smtClean="0"/>
              <a:t>[</a:t>
            </a:r>
            <a:r>
              <a:rPr lang="en-US" b="1" dirty="0" smtClean="0">
                <a:solidFill>
                  <a:schemeClr val="bg1"/>
                </a:solidFill>
              </a:rPr>
              <a:t>Esc</a:t>
            </a:r>
            <a:r>
              <a:rPr lang="en-US" dirty="0" smtClean="0"/>
              <a:t>]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Стартиране и спиране на презентация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74"/>
          <a:stretch/>
        </p:blipFill>
        <p:spPr>
          <a:xfrm>
            <a:off x="1506000" y="2754000"/>
            <a:ext cx="581971" cy="425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639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14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Стартиране и спиране </a:t>
            </a:r>
            <a:r>
              <a:rPr lang="bg-BG" dirty="0" smtClean="0"/>
              <a:t>на </a:t>
            </a:r>
            <a:r>
              <a:rPr lang="bg-BG" dirty="0"/>
              <a:t>презентация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95930"/>
            <a:ext cx="12192000" cy="5756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851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15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 smtClean="0"/>
              <a:t>За да премине на следващ слайд:</a:t>
            </a:r>
          </a:p>
          <a:p>
            <a:endParaRPr lang="bg-BG" dirty="0"/>
          </a:p>
          <a:p>
            <a:pPr marL="0" indent="0">
              <a:buNone/>
            </a:pPr>
            <a:endParaRPr lang="en-US" dirty="0" smtClean="0"/>
          </a:p>
          <a:p>
            <a:endParaRPr lang="bg-BG" dirty="0" smtClean="0"/>
          </a:p>
          <a:p>
            <a:r>
              <a:rPr lang="bg-BG" dirty="0" smtClean="0"/>
              <a:t>За да се върне на предишен слайд: 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Смяна на слайдове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2431" y="4734000"/>
            <a:ext cx="1800000" cy="16556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997" t="50409"/>
          <a:stretch/>
        </p:blipFill>
        <p:spPr>
          <a:xfrm>
            <a:off x="5276490" y="2031594"/>
            <a:ext cx="1645920" cy="16604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91" r="33176" b="51481"/>
          <a:stretch/>
        </p:blipFill>
        <p:spPr>
          <a:xfrm>
            <a:off x="8562067" y="4790264"/>
            <a:ext cx="1692733" cy="158504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61" t="50409" r="33420"/>
          <a:stretch/>
        </p:blipFill>
        <p:spPr>
          <a:xfrm>
            <a:off x="8571000" y="2029190"/>
            <a:ext cx="1692733" cy="16652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9976" y="2029190"/>
            <a:ext cx="1802455" cy="166282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395" r="67614"/>
          <a:stretch/>
        </p:blipFill>
        <p:spPr>
          <a:xfrm>
            <a:off x="5274289" y="4734000"/>
            <a:ext cx="1645920" cy="1641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011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sz="quarter" idx="10"/>
          </p:nvPr>
        </p:nvSpPr>
        <p:spPr>
          <a:xfrm>
            <a:off x="615109" y="5180916"/>
            <a:ext cx="10961783" cy="768084"/>
          </a:xfrm>
        </p:spPr>
        <p:txBody>
          <a:bodyPr/>
          <a:lstStyle/>
          <a:p>
            <a:r>
              <a:rPr lang="bg-BG" dirty="0"/>
              <a:t>Режим на </a:t>
            </a:r>
            <a:r>
              <a:rPr lang="bg-BG" dirty="0" smtClean="0"/>
              <a:t>визуализация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576892" y="6507163"/>
            <a:ext cx="615108" cy="296862"/>
          </a:xfrm>
          <a:prstGeom prst="rect">
            <a:avLst/>
          </a:prstGeom>
        </p:spPr>
        <p:txBody>
          <a:bodyPr/>
          <a:lstStyle/>
          <a:p>
            <a:fld id="{2BF067CD-8E6B-4360-9AA8-C5DF2A48A6D1}" type="slidenum">
              <a:rPr lang="en-US" noProof="0" smtClean="0"/>
              <a:pPr/>
              <a:t>16</a:t>
            </a:fld>
            <a:endParaRPr lang="en-US" noProof="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6000" y="2034000"/>
            <a:ext cx="2688261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998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b="1" dirty="0" smtClean="0"/>
              <a:t>͏</a:t>
            </a:r>
            <a:r>
              <a:rPr lang="bg-BG" b="1" dirty="0" smtClean="0">
                <a:solidFill>
                  <a:schemeClr val="bg1"/>
                </a:solidFill>
              </a:rPr>
              <a:t>Режим </a:t>
            </a:r>
            <a:r>
              <a:rPr lang="bg-BG" b="1" dirty="0">
                <a:solidFill>
                  <a:schemeClr val="bg1"/>
                </a:solidFill>
              </a:rPr>
              <a:t>на </a:t>
            </a:r>
            <a:r>
              <a:rPr lang="bg-BG" b="1" dirty="0" smtClean="0">
                <a:solidFill>
                  <a:schemeClr val="bg1"/>
                </a:solidFill>
              </a:rPr>
              <a:t>визуализация </a:t>
            </a:r>
            <a:r>
              <a:rPr lang="bg-BG" dirty="0" smtClean="0"/>
              <a:t>– начин на </a:t>
            </a:r>
            <a:r>
              <a:rPr lang="bg-BG" b="1" dirty="0" smtClean="0"/>
              <a:t>показване</a:t>
            </a:r>
            <a:r>
              <a:rPr lang="bg-BG" dirty="0" smtClean="0"/>
              <a:t> на презентацията от </a:t>
            </a:r>
            <a:r>
              <a:rPr lang="bg-BG" b="1" dirty="0" smtClean="0"/>
              <a:t>специализиран софтуер</a:t>
            </a:r>
          </a:p>
          <a:p>
            <a:r>
              <a:rPr lang="bg-BG" dirty="0" smtClean="0"/>
              <a:t>Избира се от панела </a:t>
            </a:r>
            <a:r>
              <a:rPr lang="en-US" b="1" dirty="0" smtClean="0"/>
              <a:t>Presentation Views </a:t>
            </a:r>
            <a:r>
              <a:rPr lang="bg-BG" dirty="0" smtClean="0"/>
              <a:t>в менюто </a:t>
            </a:r>
            <a:r>
              <a:rPr lang="en-US" b="1" dirty="0" smtClean="0"/>
              <a:t>View</a:t>
            </a:r>
            <a:endParaRPr lang="bg-BG" b="1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Режим на визуализация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0299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18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 smtClean="0"/>
              <a:t>Normal</a:t>
            </a:r>
            <a:r>
              <a:rPr lang="en-US" dirty="0" smtClean="0"/>
              <a:t> – </a:t>
            </a:r>
            <a:r>
              <a:rPr lang="bg-BG" dirty="0" smtClean="0"/>
              <a:t>използва се при </a:t>
            </a:r>
            <a:r>
              <a:rPr lang="bg-BG" b="1" dirty="0" smtClean="0"/>
              <a:t>създаването</a:t>
            </a:r>
            <a:r>
              <a:rPr lang="bg-BG" dirty="0" smtClean="0"/>
              <a:t> и </a:t>
            </a:r>
            <a:r>
              <a:rPr lang="bg-BG" b="1" dirty="0" smtClean="0"/>
              <a:t>редактирането</a:t>
            </a:r>
            <a:r>
              <a:rPr lang="bg-BG" dirty="0" smtClean="0"/>
              <a:t> на презентация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Normal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19"/>
          <a:stretch/>
        </p:blipFill>
        <p:spPr>
          <a:xfrm>
            <a:off x="2174135" y="2414238"/>
            <a:ext cx="7843730" cy="4247999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927840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19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0406" y="1196125"/>
            <a:ext cx="11845594" cy="5528766"/>
          </a:xfrm>
        </p:spPr>
        <p:txBody>
          <a:bodyPr>
            <a:normAutofit/>
          </a:bodyPr>
          <a:lstStyle/>
          <a:p>
            <a:r>
              <a:rPr lang="en-US" sz="3300" b="1" dirty="0"/>
              <a:t>Outline </a:t>
            </a:r>
            <a:r>
              <a:rPr lang="en-US" sz="3300" b="1" dirty="0" smtClean="0"/>
              <a:t>View</a:t>
            </a:r>
            <a:r>
              <a:rPr lang="en-US" sz="3300" dirty="0" smtClean="0"/>
              <a:t> – </a:t>
            </a:r>
            <a:r>
              <a:rPr lang="bg-BG" sz="3300" b="1" dirty="0" smtClean="0"/>
              <a:t>показва текста </a:t>
            </a:r>
            <a:r>
              <a:rPr lang="bg-BG" sz="3300" dirty="0" smtClean="0"/>
              <a:t>от слайда в лявата част от полето</a:t>
            </a:r>
            <a:endParaRPr lang="en-US" sz="33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 View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0427" y="2409421"/>
            <a:ext cx="7845552" cy="4233329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239568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6A760D59-0056-4F39-B077-DBDBE3D2927E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44419" name="Slide Body"/>
          <p:cNvSpPr>
            <a:spLocks noGrp="1" noChangeArrowheads="1"/>
          </p:cNvSpPr>
          <p:nvPr>
            <p:ph type="body" sz="quarter" idx="13"/>
          </p:nvPr>
        </p:nvSpPr>
        <p:spPr>
          <a:xfrm>
            <a:off x="196766" y="1371604"/>
            <a:ext cx="11781606" cy="5207396"/>
          </a:xfrm>
        </p:spPr>
        <p:txBody>
          <a:bodyPr/>
          <a:lstStyle/>
          <a:p>
            <a:r>
              <a:rPr lang="bg-BG" dirty="0" smtClean="0"/>
              <a:t>Мултимедия и компютърна презентация</a:t>
            </a:r>
          </a:p>
          <a:p>
            <a:r>
              <a:rPr lang="bg-BG" dirty="0" smtClean="0"/>
              <a:t>Елементи на слайд</a:t>
            </a:r>
          </a:p>
          <a:p>
            <a:r>
              <a:rPr lang="en-US" dirty="0" smtClean="0"/>
              <a:t>MS </a:t>
            </a:r>
            <a:r>
              <a:rPr lang="en-US" dirty="0" smtClean="0"/>
              <a:t>PowerPoint</a:t>
            </a:r>
          </a:p>
          <a:p>
            <a:r>
              <a:rPr lang="bg-BG" dirty="0" smtClean="0"/>
              <a:t>Представяне на презентация</a:t>
            </a:r>
            <a:endParaRPr lang="en-US" dirty="0" smtClean="0"/>
          </a:p>
          <a:p>
            <a:r>
              <a:rPr lang="bg-BG" dirty="0" smtClean="0"/>
              <a:t>Режим на </a:t>
            </a:r>
            <a:r>
              <a:rPr lang="bg-BG" dirty="0" smtClean="0"/>
              <a:t>визуализация</a:t>
            </a:r>
          </a:p>
          <a:p>
            <a:r>
              <a:rPr lang="bg-BG" dirty="0" smtClean="0"/>
              <a:t>Изтриване и разместване на слайд</a:t>
            </a:r>
          </a:p>
          <a:p>
            <a:endParaRPr lang="en-US" dirty="0"/>
          </a:p>
        </p:txBody>
      </p:sp>
      <p:sp>
        <p:nvSpPr>
          <p:cNvPr id="444418" name="Slide Title"/>
          <p:cNvSpPr>
            <a:spLocks noGrp="1" noChangeArrowheads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/>
          <a:lstStyle/>
          <a:p>
            <a:r>
              <a:rPr lang="bg-BG"/>
              <a:t>Съдържание</a:t>
            </a:r>
            <a:endParaRPr lang="bg-B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35CDFB-0E94-0132-177D-CD4B4F85BF8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3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011000" y="1584000"/>
            <a:ext cx="1581246" cy="21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20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0406" y="1196125"/>
            <a:ext cx="11845594" cy="5528766"/>
          </a:xfrm>
        </p:spPr>
        <p:txBody>
          <a:bodyPr>
            <a:normAutofit/>
          </a:bodyPr>
          <a:lstStyle/>
          <a:p>
            <a:r>
              <a:rPr lang="en-US" sz="3400" b="1" dirty="0"/>
              <a:t>Slide Sorter</a:t>
            </a:r>
            <a:r>
              <a:rPr lang="bg-BG" sz="3400" b="1" dirty="0"/>
              <a:t> </a:t>
            </a:r>
            <a:r>
              <a:rPr lang="bg-BG" sz="3400" dirty="0"/>
              <a:t>– </a:t>
            </a:r>
            <a:r>
              <a:rPr lang="bg-BG" sz="3400" b="1" dirty="0"/>
              <a:t>показва слайдовете </a:t>
            </a:r>
            <a:r>
              <a:rPr lang="bg-BG" sz="3400" dirty="0"/>
              <a:t>с умалени </a:t>
            </a:r>
            <a:r>
              <a:rPr lang="bg-BG" sz="3400" dirty="0" smtClean="0"/>
              <a:t>изображения и позволява </a:t>
            </a:r>
            <a:r>
              <a:rPr lang="bg-BG" sz="3400" b="1" dirty="0" smtClean="0"/>
              <a:t>подреждане</a:t>
            </a:r>
            <a:r>
              <a:rPr lang="bg-BG" sz="3400" dirty="0" smtClean="0"/>
              <a:t> и </a:t>
            </a:r>
            <a:r>
              <a:rPr lang="bg-BG" sz="3400" b="1" dirty="0" smtClean="0"/>
              <a:t>изтриване</a:t>
            </a:r>
            <a:r>
              <a:rPr lang="bg-BG" sz="3400" dirty="0" smtClean="0"/>
              <a:t> на слайдове</a:t>
            </a:r>
            <a:endParaRPr lang="en-US" sz="34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Sorter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902" y="2409421"/>
            <a:ext cx="7806601" cy="4233329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255200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21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0406" y="1196125"/>
            <a:ext cx="11845594" cy="5528766"/>
          </a:xfrm>
        </p:spPr>
        <p:txBody>
          <a:bodyPr>
            <a:normAutofit/>
          </a:bodyPr>
          <a:lstStyle/>
          <a:p>
            <a:r>
              <a:rPr lang="en-US" b="1" dirty="0"/>
              <a:t>Notes Page </a:t>
            </a:r>
            <a:r>
              <a:rPr lang="en-US" dirty="0"/>
              <a:t>–</a:t>
            </a:r>
            <a:r>
              <a:rPr lang="bg-BG" dirty="0"/>
              <a:t> дава възможност за </a:t>
            </a:r>
            <a:r>
              <a:rPr lang="bg-BG" b="1" dirty="0"/>
              <a:t>въвеждане на бележки </a:t>
            </a:r>
            <a:r>
              <a:rPr lang="bg-BG" dirty="0"/>
              <a:t>от автора на презентацията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Notes Page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5368" y="2409421"/>
            <a:ext cx="7795669" cy="4233329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026581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22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0406" y="1196125"/>
            <a:ext cx="11845594" cy="5528766"/>
          </a:xfrm>
        </p:spPr>
        <p:txBody>
          <a:bodyPr>
            <a:normAutofit/>
          </a:bodyPr>
          <a:lstStyle/>
          <a:p>
            <a:r>
              <a:rPr lang="en-US" b="1" dirty="0"/>
              <a:t>Reading </a:t>
            </a:r>
            <a:r>
              <a:rPr lang="en-US" b="1" dirty="0" smtClean="0"/>
              <a:t>View </a:t>
            </a:r>
            <a:r>
              <a:rPr lang="en-US" dirty="0" smtClean="0"/>
              <a:t>– </a:t>
            </a:r>
            <a:r>
              <a:rPr lang="bg-BG" dirty="0" smtClean="0"/>
              <a:t>показва даден </a:t>
            </a:r>
            <a:r>
              <a:rPr lang="bg-BG" b="1" dirty="0" smtClean="0"/>
              <a:t>слайд на цял екран</a:t>
            </a:r>
            <a:endParaRPr lang="en-US" b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View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5368" y="2418819"/>
            <a:ext cx="7795669" cy="4214533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947871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23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0406" y="1196125"/>
            <a:ext cx="11845594" cy="5528766"/>
          </a:xfrm>
        </p:spPr>
        <p:txBody>
          <a:bodyPr>
            <a:normAutofit/>
          </a:bodyPr>
          <a:lstStyle/>
          <a:p>
            <a:r>
              <a:rPr lang="en-US" b="1" dirty="0"/>
              <a:t>Slide Show </a:t>
            </a:r>
            <a:r>
              <a:rPr lang="en-US" dirty="0"/>
              <a:t>– </a:t>
            </a:r>
            <a:r>
              <a:rPr lang="bg-BG" dirty="0"/>
              <a:t>използва се за </a:t>
            </a:r>
            <a:r>
              <a:rPr lang="bg-BG" b="1" dirty="0"/>
              <a:t>разглеждане на презентацията </a:t>
            </a:r>
            <a:r>
              <a:rPr lang="bg-BG" dirty="0"/>
              <a:t>на </a:t>
            </a:r>
            <a:r>
              <a:rPr lang="bg-BG" b="1" dirty="0"/>
              <a:t>цял екран</a:t>
            </a:r>
            <a:endParaRPr lang="en-US" b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Show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6951" y="2418819"/>
            <a:ext cx="7492503" cy="4214533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026012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sz="quarter" idx="10"/>
          </p:nvPr>
        </p:nvSpPr>
        <p:spPr>
          <a:xfrm>
            <a:off x="615109" y="5225916"/>
            <a:ext cx="10961783" cy="768084"/>
          </a:xfrm>
        </p:spPr>
        <p:txBody>
          <a:bodyPr/>
          <a:lstStyle/>
          <a:p>
            <a:r>
              <a:rPr lang="bg-BG" dirty="0"/>
              <a:t>Изтриване и разместване на </a:t>
            </a:r>
            <a:r>
              <a:rPr lang="bg-BG" dirty="0" smtClean="0"/>
              <a:t>слайд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676000" y="6507163"/>
            <a:ext cx="516000" cy="296862"/>
          </a:xfrm>
          <a:prstGeom prst="rect">
            <a:avLst/>
          </a:prstGeom>
        </p:spPr>
        <p:txBody>
          <a:bodyPr/>
          <a:lstStyle/>
          <a:p>
            <a:fld id="{2BF067CD-8E6B-4360-9AA8-C5DF2A48A6D1}" type="slidenum">
              <a:rPr lang="en-US" noProof="0" smtClean="0"/>
              <a:pPr/>
              <a:t>24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0871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 smtClean="0"/>
              <a:t>За да </a:t>
            </a:r>
            <a:r>
              <a:rPr lang="bg-BG" b="1" dirty="0" smtClean="0"/>
              <a:t>изтриете слайд</a:t>
            </a:r>
            <a:r>
              <a:rPr lang="bg-BG" dirty="0" smtClean="0"/>
              <a:t>, го </a:t>
            </a:r>
            <a:r>
              <a:rPr lang="bg-BG" b="1" dirty="0" smtClean="0"/>
              <a:t>активирайте</a:t>
            </a:r>
            <a:r>
              <a:rPr lang="bg-BG" dirty="0" smtClean="0"/>
              <a:t> и </a:t>
            </a:r>
            <a:r>
              <a:rPr lang="bg-BG" b="1" dirty="0" smtClean="0"/>
              <a:t>натиснете</a:t>
            </a:r>
            <a:r>
              <a:rPr lang="bg-BG" dirty="0" smtClean="0"/>
              <a:t> клавиша </a:t>
            </a:r>
            <a:r>
              <a:rPr lang="en-US" dirty="0" smtClean="0"/>
              <a:t>[</a:t>
            </a:r>
            <a:r>
              <a:rPr lang="en-US" b="1" dirty="0" smtClean="0">
                <a:solidFill>
                  <a:schemeClr val="bg1"/>
                </a:solidFill>
              </a:rPr>
              <a:t>Delete</a:t>
            </a:r>
            <a:r>
              <a:rPr lang="en-US" dirty="0" smtClean="0"/>
              <a:t>]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Изтриване</a:t>
            </a:r>
            <a:r>
              <a:rPr lang="en-US" dirty="0" smtClean="0"/>
              <a:t> </a:t>
            </a:r>
            <a:r>
              <a:rPr lang="bg-BG" dirty="0" smtClean="0"/>
              <a:t>на слайд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7750" y="2444785"/>
            <a:ext cx="8123400" cy="4267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197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2001598" cy="5528766"/>
          </a:xfrm>
        </p:spPr>
        <p:txBody>
          <a:bodyPr/>
          <a:lstStyle/>
          <a:p>
            <a:r>
              <a:rPr lang="bg-BG" dirty="0"/>
              <a:t>За да разместите слайд, </a:t>
            </a:r>
            <a:r>
              <a:rPr lang="bg-BG" b="1" dirty="0"/>
              <a:t>го активирайте</a:t>
            </a:r>
            <a:r>
              <a:rPr lang="bg-BG" dirty="0"/>
              <a:t>, </a:t>
            </a:r>
            <a:r>
              <a:rPr lang="bg-BG" b="1" dirty="0"/>
              <a:t>щракнете</a:t>
            </a:r>
            <a:r>
              <a:rPr lang="bg-BG" dirty="0"/>
              <a:t> с левия бутон на мишката върху него и го </a:t>
            </a:r>
            <a:r>
              <a:rPr lang="bg-BG" b="1" dirty="0"/>
              <a:t>влачете до желаното място</a:t>
            </a:r>
            <a:endParaRPr lang="en-US" b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Разместване на слайд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7751" y="2444785"/>
            <a:ext cx="8123398" cy="4267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007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0E49D336-45B6-44D3-97C4-E28F8DEA2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69725" y="1577986"/>
            <a:ext cx="7581212" cy="4772369"/>
          </a:xfrm>
        </p:spPr>
        <p:txBody>
          <a:bodyPr/>
          <a:lstStyle>
            <a:lvl1pPr marL="514350" indent="-514350"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</a:defRPr>
            </a:lvl1pPr>
            <a:lvl2pPr marL="112393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1733520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3pPr>
            <a:lvl4pPr marL="234310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4pPr>
            <a:lvl5pPr marL="2952689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Какво научихме днес?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AFE522-EB7D-4931-A015-9A7E8A98517D}"/>
              </a:ext>
            </a:extLst>
          </p:cNvPr>
          <p:cNvGrpSpPr/>
          <p:nvPr/>
        </p:nvGrpSpPr>
        <p:grpSpPr>
          <a:xfrm>
            <a:off x="196766" y="1314000"/>
            <a:ext cx="11798468" cy="5300339"/>
            <a:chOff x="472011" y="1508786"/>
            <a:chExt cx="3799787" cy="4865561"/>
          </a:xfrm>
        </p:grpSpPr>
        <p:sp>
          <p:nvSpPr>
            <p:cNvPr id="10" name="Rounded Rectangle 10">
              <a:extLst>
                <a:ext uri="{FF2B5EF4-FFF2-40B4-BE49-F238E27FC236}">
                  <a16:creationId xmlns:a16="http://schemas.microsoft.com/office/drawing/2014/main" id="{18F78F23-3D09-4B63-8DF9-D49CFBB145EE}"/>
                </a:ext>
              </a:extLst>
            </p:cNvPr>
            <p:cNvSpPr/>
            <p:nvPr userDrawn="1"/>
          </p:nvSpPr>
          <p:spPr>
            <a:xfrm>
              <a:off x="472011" y="1508786"/>
              <a:ext cx="3799787" cy="4865561"/>
            </a:xfrm>
            <a:prstGeom prst="roundRect">
              <a:avLst>
                <a:gd name="adj" fmla="val 396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 dirty="0"/>
            </a:p>
          </p:txBody>
        </p:sp>
        <p:sp>
          <p:nvSpPr>
            <p:cNvPr id="11" name="Rounded Rectangle 16">
              <a:extLst>
                <a:ext uri="{FF2B5EF4-FFF2-40B4-BE49-F238E27FC236}">
                  <a16:creationId xmlns:a16="http://schemas.microsoft.com/office/drawing/2014/main" id="{F12C06CE-2BBE-46C2-B718-813794C58DF9}"/>
                </a:ext>
              </a:extLst>
            </p:cNvPr>
            <p:cNvSpPr/>
            <p:nvPr userDrawn="1"/>
          </p:nvSpPr>
          <p:spPr>
            <a:xfrm>
              <a:off x="540767" y="1781251"/>
              <a:ext cx="85794" cy="4320631"/>
            </a:xfrm>
            <a:prstGeom prst="roundRect">
              <a:avLst>
                <a:gd name="adj" fmla="val 50000"/>
              </a:avLst>
            </a:prstGeom>
            <a:solidFill>
              <a:schemeClr val="bg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>
                <a:solidFill>
                  <a:schemeClr val="bg1"/>
                </a:solidFill>
              </a:endParaRPr>
            </a:p>
          </p:txBody>
        </p:sp>
        <p:sp>
          <p:nvSpPr>
            <p:cNvPr id="12" name="Half Frame 11">
              <a:extLst>
                <a:ext uri="{FF2B5EF4-FFF2-40B4-BE49-F238E27FC236}">
                  <a16:creationId xmlns:a16="http://schemas.microsoft.com/office/drawing/2014/main" id="{66CDBB1E-AF3C-43FC-9F34-2DD691F81726}"/>
                </a:ext>
              </a:extLst>
            </p:cNvPr>
            <p:cNvSpPr/>
            <p:nvPr userDrawn="1"/>
          </p:nvSpPr>
          <p:spPr>
            <a:xfrm rot="5400000">
              <a:off x="3762569" y="1912372"/>
              <a:ext cx="669775" cy="238503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>
                <a:solidFill>
                  <a:schemeClr val="tx1"/>
                </a:solidFill>
              </a:endParaRPr>
            </a:p>
          </p:txBody>
        </p:sp>
      </p:grpSp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B96A0DF8-27E7-4DC8-BBE3-7238AAAEB845}"/>
              </a:ext>
            </a:extLst>
          </p:cNvPr>
          <p:cNvSpPr txBox="1">
            <a:spLocks/>
          </p:cNvSpPr>
          <p:nvPr/>
        </p:nvSpPr>
        <p:spPr>
          <a:xfrm>
            <a:off x="676648" y="1610812"/>
            <a:ext cx="11269351" cy="4894130"/>
          </a:xfrm>
          <a:prstGeom prst="rect">
            <a:avLst/>
          </a:prstGeom>
        </p:spPr>
        <p:txBody>
          <a:bodyPr vert="horz" lIns="108000" tIns="36000" rIns="108000" bIns="36000" rtlCol="0">
            <a:noAutofit/>
          </a:bodyPr>
          <a:lstStyle>
            <a:lvl1pPr marL="456915" indent="-456915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5600" indent="-355600">
              <a:lnSpc>
                <a:spcPct val="100000"/>
              </a:lnSpc>
              <a:spcAft>
                <a:spcPts val="1800"/>
              </a:spcAft>
              <a:buClr>
                <a:schemeClr val="bg2"/>
              </a:buClr>
            </a:pPr>
            <a:r>
              <a:rPr lang="bg-BG" sz="2800" b="1" dirty="0" smtClean="0">
                <a:solidFill>
                  <a:schemeClr val="bg1">
                    <a:lumMod val="60000"/>
                    <a:lumOff val="40000"/>
                  </a:schemeClr>
                </a:solidFill>
              </a:rPr>
              <a:t>Мултимедия</a:t>
            </a:r>
            <a:r>
              <a:rPr lang="bg-BG" sz="2800" dirty="0" smtClean="0">
                <a:solidFill>
                  <a:schemeClr val="bg2"/>
                </a:solidFill>
              </a:rPr>
              <a:t> – съчетание на </a:t>
            </a:r>
            <a:r>
              <a:rPr lang="bg-BG" sz="2800" b="1" dirty="0" smtClean="0">
                <a:solidFill>
                  <a:schemeClr val="bg2"/>
                </a:solidFill>
              </a:rPr>
              <a:t>текст</a:t>
            </a:r>
            <a:r>
              <a:rPr lang="bg-BG" sz="2800" dirty="0" smtClean="0">
                <a:solidFill>
                  <a:schemeClr val="bg2"/>
                </a:solidFill>
              </a:rPr>
              <a:t>, </a:t>
            </a:r>
            <a:r>
              <a:rPr lang="bg-BG" sz="2800" b="1" dirty="0" smtClean="0">
                <a:solidFill>
                  <a:schemeClr val="bg2"/>
                </a:solidFill>
              </a:rPr>
              <a:t>звук</a:t>
            </a:r>
            <a:r>
              <a:rPr lang="bg-BG" sz="2800" dirty="0" smtClean="0">
                <a:solidFill>
                  <a:schemeClr val="bg2"/>
                </a:solidFill>
              </a:rPr>
              <a:t>, </a:t>
            </a:r>
            <a:r>
              <a:rPr lang="bg-BG" sz="2800" b="1" dirty="0" smtClean="0">
                <a:solidFill>
                  <a:schemeClr val="bg2"/>
                </a:solidFill>
              </a:rPr>
              <a:t>изображение</a:t>
            </a:r>
            <a:r>
              <a:rPr lang="bg-BG" sz="2800" dirty="0" smtClean="0">
                <a:solidFill>
                  <a:schemeClr val="bg2"/>
                </a:solidFill>
              </a:rPr>
              <a:t> и </a:t>
            </a:r>
            <a:r>
              <a:rPr lang="bg-BG" sz="2800" b="1" dirty="0" smtClean="0">
                <a:solidFill>
                  <a:schemeClr val="bg2"/>
                </a:solidFill>
              </a:rPr>
              <a:t>др</a:t>
            </a:r>
            <a:r>
              <a:rPr lang="bg-BG" sz="2800" dirty="0" smtClean="0">
                <a:solidFill>
                  <a:schemeClr val="bg2"/>
                </a:solidFill>
              </a:rPr>
              <a:t>.</a:t>
            </a:r>
          </a:p>
          <a:p>
            <a:pPr marL="355600" indent="-355600">
              <a:lnSpc>
                <a:spcPct val="100000"/>
              </a:lnSpc>
              <a:spcAft>
                <a:spcPts val="1800"/>
              </a:spcAft>
              <a:buClr>
                <a:schemeClr val="bg2"/>
              </a:buClr>
            </a:pP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Слайд</a:t>
            </a:r>
            <a:r>
              <a:rPr lang="bg-BG" sz="2800" dirty="0">
                <a:solidFill>
                  <a:schemeClr val="bg2"/>
                </a:solidFill>
              </a:rPr>
              <a:t> – основен елемент, изграждащ </a:t>
            </a:r>
            <a:r>
              <a:rPr lang="bg-BG" sz="2800" dirty="0" smtClean="0">
                <a:solidFill>
                  <a:schemeClr val="bg2"/>
                </a:solidFill>
              </a:rPr>
              <a:t>презентацията</a:t>
            </a:r>
            <a:endParaRPr lang="bg-BG" sz="2800" dirty="0" smtClean="0">
              <a:solidFill>
                <a:schemeClr val="bg2"/>
              </a:solidFill>
            </a:endParaRPr>
          </a:p>
          <a:p>
            <a:pPr marL="355600" indent="-355600">
              <a:lnSpc>
                <a:spcPct val="100000"/>
              </a:lnSpc>
              <a:spcAft>
                <a:spcPts val="1800"/>
              </a:spcAft>
              <a:buClr>
                <a:schemeClr val="bg2"/>
              </a:buClr>
            </a:pPr>
            <a:r>
              <a:rPr lang="bg-BG" sz="2800" dirty="0" smtClean="0">
                <a:solidFill>
                  <a:schemeClr val="bg2"/>
                </a:solidFill>
              </a:rPr>
              <a:t>Елементи на слайд:</a:t>
            </a:r>
          </a:p>
          <a:p>
            <a:pPr marL="888666" lvl="1" indent="-355600">
              <a:lnSpc>
                <a:spcPct val="100000"/>
              </a:lnSpc>
              <a:spcAft>
                <a:spcPts val="1800"/>
              </a:spcAft>
              <a:buClr>
                <a:schemeClr val="bg2"/>
              </a:buClr>
            </a:pPr>
            <a:r>
              <a:rPr lang="bg-BG" sz="2600" b="1" dirty="0" smtClean="0">
                <a:solidFill>
                  <a:schemeClr val="bg2"/>
                </a:solidFill>
              </a:rPr>
              <a:t>Текст</a:t>
            </a:r>
            <a:r>
              <a:rPr lang="bg-BG" sz="2600" dirty="0" smtClean="0">
                <a:solidFill>
                  <a:schemeClr val="bg2"/>
                </a:solidFill>
              </a:rPr>
              <a:t>, </a:t>
            </a:r>
            <a:r>
              <a:rPr lang="bg-BG" sz="2600" b="1" dirty="0" smtClean="0">
                <a:solidFill>
                  <a:schemeClr val="bg2"/>
                </a:solidFill>
              </a:rPr>
              <a:t>заглавен надпис</a:t>
            </a:r>
            <a:r>
              <a:rPr lang="bg-BG" sz="2600" dirty="0" smtClean="0">
                <a:solidFill>
                  <a:schemeClr val="bg2"/>
                </a:solidFill>
              </a:rPr>
              <a:t>, </a:t>
            </a:r>
            <a:r>
              <a:rPr lang="bg-BG" sz="2600" b="1" dirty="0" smtClean="0">
                <a:solidFill>
                  <a:schemeClr val="bg2"/>
                </a:solidFill>
              </a:rPr>
              <a:t>графично изображение</a:t>
            </a:r>
            <a:r>
              <a:rPr lang="bg-BG" sz="2600" dirty="0" smtClean="0">
                <a:solidFill>
                  <a:schemeClr val="bg2"/>
                </a:solidFill>
              </a:rPr>
              <a:t>, </a:t>
            </a:r>
            <a:r>
              <a:rPr lang="bg-BG" sz="2600" b="1" dirty="0" smtClean="0">
                <a:solidFill>
                  <a:schemeClr val="bg2"/>
                </a:solidFill>
              </a:rPr>
              <a:t>организационни елементи</a:t>
            </a:r>
          </a:p>
          <a:p>
            <a:pPr marL="355600" indent="-355600">
              <a:lnSpc>
                <a:spcPct val="100000"/>
              </a:lnSpc>
              <a:spcAft>
                <a:spcPts val="1800"/>
              </a:spcAft>
              <a:buClr>
                <a:schemeClr val="bg2"/>
              </a:buClr>
            </a:pPr>
            <a:r>
              <a:rPr lang="en-US" sz="24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MS </a:t>
            </a:r>
            <a:r>
              <a:rPr lang="en-US" sz="2400" b="1" dirty="0" smtClean="0">
                <a:solidFill>
                  <a:schemeClr val="bg1">
                    <a:lumMod val="60000"/>
                    <a:lumOff val="40000"/>
                  </a:schemeClr>
                </a:solidFill>
              </a:rPr>
              <a:t>PowerPoint </a:t>
            </a:r>
            <a:r>
              <a:rPr lang="en-US" sz="2400" dirty="0">
                <a:solidFill>
                  <a:schemeClr val="bg2"/>
                </a:solidFill>
              </a:rPr>
              <a:t>– </a:t>
            </a:r>
            <a:r>
              <a:rPr lang="bg-BG" sz="2400" dirty="0">
                <a:solidFill>
                  <a:schemeClr val="bg2"/>
                </a:solidFill>
              </a:rPr>
              <a:t>програма за </a:t>
            </a:r>
            <a:r>
              <a:rPr lang="bg-BG" sz="2400" b="1" dirty="0" smtClean="0">
                <a:solidFill>
                  <a:schemeClr val="bg2"/>
                </a:solidFill>
              </a:rPr>
              <a:t>създаване</a:t>
            </a:r>
            <a:r>
              <a:rPr lang="bg-BG" sz="2400" dirty="0" smtClean="0">
                <a:solidFill>
                  <a:schemeClr val="bg2"/>
                </a:solidFill>
              </a:rPr>
              <a:t> </a:t>
            </a:r>
            <a:r>
              <a:rPr lang="bg-BG" sz="2400" dirty="0">
                <a:solidFill>
                  <a:schemeClr val="bg2"/>
                </a:solidFill>
              </a:rPr>
              <a:t>и </a:t>
            </a:r>
            <a:r>
              <a:rPr lang="bg-BG" sz="2400" b="1" dirty="0" smtClean="0">
                <a:solidFill>
                  <a:schemeClr val="bg2"/>
                </a:solidFill>
              </a:rPr>
              <a:t>редактиране</a:t>
            </a:r>
            <a:r>
              <a:rPr lang="bg-BG" sz="2400" dirty="0" smtClean="0">
                <a:solidFill>
                  <a:schemeClr val="bg2"/>
                </a:solidFill>
              </a:rPr>
              <a:t> на </a:t>
            </a:r>
            <a:r>
              <a:rPr lang="bg-BG" sz="2400" b="1" dirty="0" smtClean="0">
                <a:solidFill>
                  <a:schemeClr val="bg2"/>
                </a:solidFill>
              </a:rPr>
              <a:t>компютърни презентации</a:t>
            </a:r>
            <a:endParaRPr lang="bg-BG" sz="2400" b="1" dirty="0">
              <a:solidFill>
                <a:schemeClr val="bg2"/>
              </a:solidFill>
            </a:endParaRPr>
          </a:p>
          <a:p>
            <a:pPr marL="355600" indent="-355600">
              <a:lnSpc>
                <a:spcPct val="100000"/>
              </a:lnSpc>
              <a:spcAft>
                <a:spcPts val="1200"/>
              </a:spcAft>
              <a:buClr>
                <a:schemeClr val="bg2"/>
              </a:buClr>
            </a:pPr>
            <a:endParaRPr lang="bg-BG" sz="2600" dirty="0">
              <a:solidFill>
                <a:schemeClr val="bg2"/>
              </a:solidFill>
            </a:endParaRPr>
          </a:p>
          <a:p>
            <a:pPr marL="0" indent="0">
              <a:lnSpc>
                <a:spcPct val="100000"/>
              </a:lnSpc>
              <a:buClr>
                <a:schemeClr val="bg2"/>
              </a:buClr>
              <a:buNone/>
            </a:pPr>
            <a:endParaRPr lang="bg-BG" sz="28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2023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Title">
            <a:extLst>
              <a:ext uri="{FF2B5EF4-FFF2-40B4-BE49-F238E27FC236}">
                <a16:creationId xmlns:a16="http://schemas.microsoft.com/office/drawing/2014/main" id="{FA0703FC-0F8F-4C80-A615-E4B381EC0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Въпроси</a:t>
            </a:r>
            <a:r>
              <a:rPr lang="en-US" dirty="0"/>
              <a:t>?</a:t>
            </a:r>
          </a:p>
        </p:txBody>
      </p:sp>
      <p:sp>
        <p:nvSpPr>
          <p:cNvPr id="2" name="Rectangle Bottom Copyright">
            <a:extLst>
              <a:ext uri="{FF2B5EF4-FFF2-40B4-BE49-F238E27FC236}">
                <a16:creationId xmlns:a16="http://schemas.microsoft.com/office/drawing/2014/main" id="{664812A4-2991-44D1-BFE9-32E55AADF8A5}"/>
              </a:ext>
            </a:extLst>
          </p:cNvPr>
          <p:cNvSpPr/>
          <p:nvPr/>
        </p:nvSpPr>
        <p:spPr>
          <a:xfrm>
            <a:off x="111000" y="6454758"/>
            <a:ext cx="11970000" cy="304242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Проект "</a:t>
            </a:r>
            <a:r>
              <a:rPr lang="bg-BG" sz="1600" dirty="0">
                <a:solidFill>
                  <a:schemeClr val="bg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Отворено учебно съдържание по програмиране и ИТ</a:t>
            </a: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", СофтУни Фондация (лиценз </a:t>
            </a:r>
            <a:r>
              <a:rPr lang="en-US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CC-BY-NC-SA</a:t>
            </a: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endParaRPr lang="bg-BG" sz="2400" dirty="0">
              <a:solidFill>
                <a:schemeClr val="bg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2534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48C3C93-90A1-4D31-BEA6-B54D1106CE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2" name="Slide Body">
            <a:extLst>
              <a:ext uri="{FF2B5EF4-FFF2-40B4-BE49-F238E27FC236}">
                <a16:creationId xmlns:a16="http://schemas.microsoft.com/office/drawing/2014/main" id="{980F49B1-E4BE-4389-A747-7AB9B71AD9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269001"/>
            <a:ext cx="9865598" cy="2474999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bg-BG" sz="3200" dirty="0"/>
              <a:t>Този курс</a:t>
            </a:r>
            <a:r>
              <a:rPr lang="en-US" sz="3200" dirty="0"/>
              <a:t> (</a:t>
            </a:r>
            <a:r>
              <a:rPr lang="bg-BG" sz="3200" dirty="0"/>
              <a:t>презентации, примери, демонстрационен код, упражнения, домашни, видео и други активи</a:t>
            </a:r>
            <a:r>
              <a:rPr lang="en-US" sz="3200" dirty="0"/>
              <a:t>) </a:t>
            </a:r>
            <a:r>
              <a:rPr lang="bg-BG" sz="3200" dirty="0"/>
              <a:t>представлява</a:t>
            </a:r>
            <a:r>
              <a:rPr lang="en-US" sz="3200" dirty="0"/>
              <a:t> </a:t>
            </a:r>
            <a:r>
              <a:rPr lang="bg-BG" sz="3200" b="1" dirty="0"/>
              <a:t>свободно учебно съдържание </a:t>
            </a:r>
            <a:r>
              <a:rPr lang="bg-BG" sz="3200" dirty="0"/>
              <a:t>и се разпространява под свободен лиценз </a:t>
            </a:r>
            <a:r>
              <a:rPr lang="en-US" sz="3200" b="1" dirty="0"/>
              <a:t>CC-BY-NC-SA</a:t>
            </a:r>
            <a:endParaRPr lang="bg-BG" sz="3200" dirty="0"/>
          </a:p>
        </p:txBody>
      </p:sp>
      <p:pic>
        <p:nvPicPr>
          <p:cNvPr id="6" name="Picture License" descr="License">
            <a:extLst>
              <a:ext uri="{FF2B5EF4-FFF2-40B4-BE49-F238E27FC236}">
                <a16:creationId xmlns:a16="http://schemas.microsoft.com/office/drawing/2014/main" id="{82BA520F-A037-4E01-AA18-27D9F1E930A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226175" y="1440120"/>
            <a:ext cx="1198986" cy="1268880"/>
          </a:xfrm>
          <a:prstGeom prst="rect">
            <a:avLst/>
          </a:prstGeom>
        </p:spPr>
      </p:pic>
      <p:sp>
        <p:nvSpPr>
          <p:cNvPr id="3" name="Slide Title">
            <a:extLst>
              <a:ext uri="{FF2B5EF4-FFF2-40B4-BE49-F238E27FC236}">
                <a16:creationId xmlns:a16="http://schemas.microsoft.com/office/drawing/2014/main" id="{E5F1FB41-80C3-4816-BC47-CCC50632E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Лиценз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18DF19-B750-4C88-975B-661A6BF61F5E}"/>
              </a:ext>
            </a:extLst>
          </p:cNvPr>
          <p:cNvSpPr txBox="1"/>
          <p:nvPr/>
        </p:nvSpPr>
        <p:spPr>
          <a:xfrm>
            <a:off x="190401" y="3927519"/>
            <a:ext cx="11710599" cy="1979644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marL="360363" indent="-360363" defTabSz="1218438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lang="bg-BG" sz="3200" dirty="0"/>
              <a:t>Проект "</a:t>
            </a:r>
            <a:r>
              <a:rPr lang="bg-BG" sz="3200" b="1" dirty="0"/>
              <a:t>Отворено учебно съдържание по програмиране и ИТ</a:t>
            </a:r>
            <a:r>
              <a:rPr lang="bg-BG" sz="3200" dirty="0"/>
              <a:t>" към Фондация "Софтуерен университет"</a:t>
            </a:r>
            <a:r>
              <a:rPr lang="en-US" sz="3200" dirty="0"/>
              <a:t>:</a:t>
            </a:r>
            <a:endParaRPr lang="bg-BG" sz="3200" dirty="0"/>
          </a:p>
          <a:p>
            <a:pPr marL="817563" lvl="1" indent="-360363" defTabSz="1218438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  <a:hlinkClick r:id="rId4"/>
              </a:rPr>
              <a:t>https://github.com/BG-IT-Edu</a:t>
            </a:r>
            <a:endParaRPr kumimoji="0" lang="bg-BG" sz="3200" b="0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7" name="Picture 6" title="CC-BY-NC-SA License">
            <a:hlinkClick r:id="rId5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F6C77C47-F7D8-A176-5C69-7FDE5C7E80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31000" y="2908593"/>
            <a:ext cx="1989336" cy="696022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79276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sz="quarter" idx="10"/>
          </p:nvPr>
        </p:nvSpPr>
        <p:spPr>
          <a:xfrm>
            <a:off x="615109" y="4704824"/>
            <a:ext cx="10961783" cy="1694175"/>
          </a:xfrm>
        </p:spPr>
        <p:txBody>
          <a:bodyPr/>
          <a:lstStyle/>
          <a:p>
            <a:r>
              <a:rPr lang="bg-BG" dirty="0"/>
              <a:t>Мултимедия и компютърна </a:t>
            </a:r>
            <a:r>
              <a:rPr lang="bg-BG" dirty="0" smtClean="0"/>
              <a:t>презентация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823700" y="6507163"/>
            <a:ext cx="368300" cy="296862"/>
          </a:xfrm>
          <a:prstGeom prst="rect">
            <a:avLst/>
          </a:prstGeom>
        </p:spPr>
        <p:txBody>
          <a:bodyPr/>
          <a:lstStyle/>
          <a:p>
            <a:fld id="{2BF067CD-8E6B-4360-9AA8-C5DF2A48A6D1}" type="slidenum">
              <a:rPr lang="en-US" noProof="0" smtClean="0"/>
              <a:pPr/>
              <a:t>3</a:t>
            </a:fld>
            <a:endParaRPr lang="en-US" noProof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0" y="879395"/>
            <a:ext cx="5715000" cy="38100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516041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 smtClean="0"/>
              <a:t>͏</a:t>
            </a:r>
            <a:r>
              <a:rPr lang="bg-BG" b="1" dirty="0" smtClean="0">
                <a:solidFill>
                  <a:schemeClr val="bg1"/>
                </a:solidFill>
              </a:rPr>
              <a:t>Мултимедия</a:t>
            </a:r>
            <a:r>
              <a:rPr lang="bg-BG" dirty="0" smtClean="0"/>
              <a:t> – съчетание на </a:t>
            </a:r>
            <a:r>
              <a:rPr lang="bg-BG" b="1" dirty="0" smtClean="0"/>
              <a:t>различни</a:t>
            </a:r>
            <a:r>
              <a:rPr lang="bg-BG" dirty="0" smtClean="0"/>
              <a:t> по вид </a:t>
            </a:r>
            <a:r>
              <a:rPr lang="bg-BG" b="1" dirty="0" smtClean="0"/>
              <a:t>елементи</a:t>
            </a:r>
            <a:r>
              <a:rPr lang="bg-BG" dirty="0" smtClean="0"/>
              <a:t> като </a:t>
            </a:r>
            <a:r>
              <a:rPr lang="bg-BG" b="1" dirty="0" smtClean="0"/>
              <a:t>текст</a:t>
            </a:r>
            <a:r>
              <a:rPr lang="bg-BG" dirty="0" smtClean="0"/>
              <a:t>, </a:t>
            </a:r>
            <a:r>
              <a:rPr lang="bg-BG" b="1" dirty="0" smtClean="0"/>
              <a:t>звук</a:t>
            </a:r>
            <a:r>
              <a:rPr lang="bg-BG" dirty="0" smtClean="0"/>
              <a:t>, </a:t>
            </a:r>
            <a:r>
              <a:rPr lang="bg-BG" b="1" dirty="0" smtClean="0"/>
              <a:t>изображение</a:t>
            </a:r>
            <a:r>
              <a:rPr lang="bg-BG" dirty="0" smtClean="0"/>
              <a:t>, </a:t>
            </a:r>
            <a:r>
              <a:rPr lang="bg-BG" b="1" dirty="0" smtClean="0"/>
              <a:t>анимация</a:t>
            </a:r>
            <a:r>
              <a:rPr lang="bg-BG" dirty="0" smtClean="0"/>
              <a:t>, </a:t>
            </a:r>
            <a:r>
              <a:rPr lang="bg-BG" b="1" dirty="0" smtClean="0"/>
              <a:t>видео</a:t>
            </a:r>
            <a:r>
              <a:rPr lang="bg-BG" dirty="0" smtClean="0"/>
              <a:t>... </a:t>
            </a:r>
          </a:p>
          <a:p>
            <a:pPr lvl="1"/>
            <a:r>
              <a:rPr lang="bg-BG" dirty="0" smtClean="0"/>
              <a:t>Използва се с цел </a:t>
            </a:r>
            <a:r>
              <a:rPr lang="bg-BG" b="1" dirty="0" smtClean="0"/>
              <a:t>представяне на информация </a:t>
            </a:r>
            <a:r>
              <a:rPr lang="bg-BG" dirty="0" smtClean="0"/>
              <a:t>в </a:t>
            </a:r>
            <a:r>
              <a:rPr lang="bg-BG" b="1" dirty="0" smtClean="0"/>
              <a:t>подходящ вид</a:t>
            </a:r>
            <a:r>
              <a:rPr lang="bg-BG" dirty="0" smtClean="0"/>
              <a:t> пред публика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Мултимедия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6000" y="4284000"/>
            <a:ext cx="3015000" cy="196454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4023" y="4284000"/>
            <a:ext cx="2946822" cy="196454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656650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5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ru-RU" dirty="0" smtClean="0"/>
              <a:t>͏</a:t>
            </a:r>
            <a:r>
              <a:rPr lang="ru-RU" b="1" dirty="0" smtClean="0">
                <a:solidFill>
                  <a:schemeClr val="bg1"/>
                </a:solidFill>
              </a:rPr>
              <a:t>Компютърната </a:t>
            </a:r>
            <a:r>
              <a:rPr lang="ru-RU" b="1" dirty="0">
                <a:solidFill>
                  <a:schemeClr val="bg1"/>
                </a:solidFill>
              </a:rPr>
              <a:t>презентация </a:t>
            </a:r>
            <a:r>
              <a:rPr lang="ru-RU" dirty="0" smtClean="0"/>
              <a:t>– </a:t>
            </a:r>
            <a:r>
              <a:rPr lang="ru-RU" b="1" dirty="0"/>
              <a:t>процес</a:t>
            </a:r>
            <a:r>
              <a:rPr lang="ru-RU" dirty="0"/>
              <a:t> и </a:t>
            </a:r>
            <a:r>
              <a:rPr lang="ru-RU" b="1" dirty="0"/>
              <a:t>средство</a:t>
            </a:r>
            <a:r>
              <a:rPr lang="ru-RU" dirty="0"/>
              <a:t> за </a:t>
            </a:r>
            <a:r>
              <a:rPr lang="ru-RU" b="1" dirty="0"/>
              <a:t>представяне</a:t>
            </a:r>
            <a:r>
              <a:rPr lang="ru-RU" dirty="0"/>
              <a:t> на информация, данни или идеи </a:t>
            </a:r>
            <a:r>
              <a:rPr lang="ru-RU" b="1" dirty="0"/>
              <a:t>пред </a:t>
            </a:r>
            <a:r>
              <a:rPr lang="ru-RU" b="1" dirty="0" smtClean="0"/>
              <a:t>аудитория</a:t>
            </a:r>
            <a:endParaRPr lang="en-US" b="1" dirty="0" smtClean="0"/>
          </a:p>
          <a:p>
            <a:pPr lvl="1"/>
            <a:r>
              <a:rPr lang="ru-RU" dirty="0"/>
              <a:t>Използва </a:t>
            </a:r>
            <a:r>
              <a:rPr lang="ru-RU" b="1" dirty="0"/>
              <a:t>компютър</a:t>
            </a:r>
            <a:r>
              <a:rPr lang="ru-RU" dirty="0"/>
              <a:t> и </a:t>
            </a:r>
            <a:r>
              <a:rPr lang="ru-RU" b="1" dirty="0"/>
              <a:t>специален </a:t>
            </a:r>
            <a:r>
              <a:rPr lang="ru-RU" b="1" dirty="0" smtClean="0"/>
              <a:t>софтуер</a:t>
            </a:r>
            <a:endParaRPr lang="en-US" b="1" dirty="0" smtClean="0"/>
          </a:p>
          <a:p>
            <a:pPr lvl="1"/>
            <a:r>
              <a:rPr lang="ru-RU" dirty="0"/>
              <a:t>Включва визуални елементи като </a:t>
            </a:r>
            <a:r>
              <a:rPr lang="ru-RU" b="1" dirty="0"/>
              <a:t>слайдове</a:t>
            </a:r>
            <a:r>
              <a:rPr lang="ru-RU" dirty="0"/>
              <a:t>, </a:t>
            </a:r>
            <a:r>
              <a:rPr lang="ru-RU" b="1" dirty="0" smtClean="0"/>
              <a:t>графики</a:t>
            </a:r>
            <a:r>
              <a:rPr lang="ru-RU" dirty="0" smtClean="0"/>
              <a:t> и </a:t>
            </a:r>
            <a:r>
              <a:rPr lang="ru-RU" b="1" dirty="0" smtClean="0"/>
              <a:t>др. мултимедийни елементи</a:t>
            </a:r>
            <a:endParaRPr lang="en-US" b="1" dirty="0" smtClean="0"/>
          </a:p>
          <a:p>
            <a:r>
              <a:rPr lang="bg-BG" dirty="0" smtClean="0"/>
              <a:t>Използва се за:</a:t>
            </a:r>
          </a:p>
          <a:p>
            <a:pPr lvl="1"/>
            <a:r>
              <a:rPr lang="bg-BG" b="1" dirty="0" smtClean="0"/>
              <a:t>Обучение</a:t>
            </a:r>
          </a:p>
          <a:p>
            <a:pPr lvl="1"/>
            <a:r>
              <a:rPr lang="bg-BG" dirty="0" smtClean="0"/>
              <a:t>Представяне на </a:t>
            </a:r>
            <a:r>
              <a:rPr lang="bg-BG" b="1" dirty="0" smtClean="0"/>
              <a:t>проекти</a:t>
            </a:r>
            <a:r>
              <a:rPr lang="bg-BG" dirty="0" smtClean="0"/>
              <a:t> и </a:t>
            </a:r>
            <a:r>
              <a:rPr lang="bg-BG" b="1" dirty="0" smtClean="0"/>
              <a:t>доклади</a:t>
            </a:r>
          </a:p>
          <a:p>
            <a:r>
              <a:rPr lang="bg-BG" dirty="0" smtClean="0"/>
              <a:t>Улесняват </a:t>
            </a:r>
            <a:r>
              <a:rPr lang="bg-BG" b="1" dirty="0" smtClean="0"/>
              <a:t>разбирането</a:t>
            </a:r>
            <a:r>
              <a:rPr lang="bg-BG" dirty="0" smtClean="0"/>
              <a:t> и </a:t>
            </a:r>
            <a:r>
              <a:rPr lang="bg-BG" b="1" dirty="0" smtClean="0"/>
              <a:t>запомнянето</a:t>
            </a:r>
            <a:r>
              <a:rPr lang="bg-BG" dirty="0" smtClean="0"/>
              <a:t> на съдържанието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 smtClean="0"/>
              <a:t>Компютърна презентация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7689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/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dirty="0" smtClean="0"/>
              <a:t>Основна част от компютърните презентации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dirty="0"/>
              <a:t>Елементи на </a:t>
            </a:r>
            <a:r>
              <a:rPr lang="bg-BG" dirty="0" smtClean="0"/>
              <a:t>слайд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823700" y="6507163"/>
            <a:ext cx="368300" cy="296862"/>
          </a:xfrm>
          <a:prstGeom prst="rect">
            <a:avLst/>
          </a:prstGeom>
        </p:spPr>
        <p:txBody>
          <a:bodyPr/>
          <a:lstStyle/>
          <a:p>
            <a:fld id="{2BF067CD-8E6B-4360-9AA8-C5DF2A48A6D1}" type="slidenum">
              <a:rPr lang="en-US" noProof="0" smtClean="0"/>
              <a:pPr/>
              <a:t>6</a:t>
            </a:fld>
            <a:endParaRPr lang="en-US" noProof="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6000" y="869992"/>
            <a:ext cx="6480000" cy="361202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692520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bg-BG" b="1" dirty="0" smtClean="0"/>
              <a:t>Текст</a:t>
            </a:r>
            <a:r>
              <a:rPr lang="bg-BG" dirty="0" smtClean="0"/>
              <a:t> – форматира се, както при </a:t>
            </a:r>
            <a:r>
              <a:rPr lang="en-US" b="1" dirty="0" smtClean="0"/>
              <a:t>MS Word</a:t>
            </a:r>
          </a:p>
          <a:p>
            <a:r>
              <a:rPr lang="bg-BG" b="1" dirty="0" smtClean="0"/>
              <a:t>Заглавен надпис </a:t>
            </a:r>
            <a:r>
              <a:rPr lang="bg-BG" dirty="0" smtClean="0"/>
              <a:t>– използва се за заглавия</a:t>
            </a:r>
          </a:p>
          <a:p>
            <a:r>
              <a:rPr lang="bg-BG" b="1" dirty="0" smtClean="0"/>
              <a:t>Графично изображение</a:t>
            </a:r>
            <a:r>
              <a:rPr lang="bg-BG" dirty="0" smtClean="0"/>
              <a:t>:</a:t>
            </a:r>
          </a:p>
          <a:p>
            <a:pPr lvl="1"/>
            <a:r>
              <a:rPr lang="bg-BG" dirty="0" smtClean="0"/>
              <a:t>Изображение</a:t>
            </a:r>
          </a:p>
          <a:p>
            <a:pPr lvl="1"/>
            <a:r>
              <a:rPr lang="bg-BG" dirty="0" smtClean="0"/>
              <a:t>Диаграма</a:t>
            </a:r>
          </a:p>
          <a:p>
            <a:pPr lvl="1"/>
            <a:r>
              <a:rPr lang="bg-BG" dirty="0" smtClean="0"/>
              <a:t>Видеоклип </a:t>
            </a:r>
          </a:p>
          <a:p>
            <a:r>
              <a:rPr lang="bg-BG" b="1" dirty="0" smtClean="0"/>
              <a:t>Организационни елементи:</a:t>
            </a:r>
          </a:p>
          <a:p>
            <a:pPr lvl="1"/>
            <a:r>
              <a:rPr lang="bg-BG" dirty="0" smtClean="0"/>
              <a:t>Линий</a:t>
            </a:r>
          </a:p>
          <a:p>
            <a:pPr lvl="1"/>
            <a:r>
              <a:rPr lang="bg-BG" dirty="0" smtClean="0"/>
              <a:t>Рамки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Елементи на слайд (1)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371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8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Елементи на </a:t>
            </a:r>
            <a:r>
              <a:rPr lang="bg-BG" dirty="0" smtClean="0"/>
              <a:t>слайд (2)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40" t="21586" r="4229" b="14226"/>
          <a:stretch/>
        </p:blipFill>
        <p:spPr>
          <a:xfrm>
            <a:off x="0" y="1089000"/>
            <a:ext cx="12192000" cy="5805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auto">
          <a:xfrm>
            <a:off x="606000" y="1126541"/>
            <a:ext cx="1800000" cy="556797"/>
          </a:xfrm>
          <a:prstGeom prst="rect">
            <a:avLst/>
          </a:prstGeom>
          <a:noFill/>
          <a:ln w="38100">
            <a:solidFill>
              <a:schemeClr val="bg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Rounded Rectangular Callout 9"/>
          <p:cNvSpPr/>
          <p:nvPr/>
        </p:nvSpPr>
        <p:spPr bwMode="auto">
          <a:xfrm>
            <a:off x="2768599" y="1313813"/>
            <a:ext cx="2970000" cy="720000"/>
          </a:xfrm>
          <a:prstGeom prst="wedgeRoundRectCallout">
            <a:avLst>
              <a:gd name="adj1" fmla="val -58997"/>
              <a:gd name="adj2" fmla="val -28781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Заглавен надпис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1101000" y="2394000"/>
            <a:ext cx="5850000" cy="3555000"/>
          </a:xfrm>
          <a:prstGeom prst="rect">
            <a:avLst/>
          </a:prstGeom>
          <a:noFill/>
          <a:ln w="38100">
            <a:solidFill>
              <a:schemeClr val="bg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Rounded Rectangular Callout 11"/>
          <p:cNvSpPr/>
          <p:nvPr/>
        </p:nvSpPr>
        <p:spPr bwMode="auto">
          <a:xfrm>
            <a:off x="516000" y="6084000"/>
            <a:ext cx="1440000" cy="720000"/>
          </a:xfrm>
          <a:prstGeom prst="wedgeRoundRectCallout">
            <a:avLst>
              <a:gd name="adj1" fmla="val 60727"/>
              <a:gd name="adj2" fmla="val -57885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Текст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7941000" y="1818338"/>
            <a:ext cx="3240000" cy="4760662"/>
          </a:xfrm>
          <a:prstGeom prst="rect">
            <a:avLst/>
          </a:prstGeom>
          <a:noFill/>
          <a:ln w="38100">
            <a:solidFill>
              <a:schemeClr val="bg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Rounded Rectangular Callout 13"/>
          <p:cNvSpPr/>
          <p:nvPr/>
        </p:nvSpPr>
        <p:spPr bwMode="auto">
          <a:xfrm>
            <a:off x="4529995" y="5866688"/>
            <a:ext cx="2817600" cy="927787"/>
          </a:xfrm>
          <a:prstGeom prst="wedgeRoundRectCallout">
            <a:avLst>
              <a:gd name="adj1" fmla="val 65069"/>
              <a:gd name="adj2" fmla="val -89353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Графично изображение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37459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7"/>
          <p:cNvSpPr>
            <a:spLocks noGrp="1"/>
          </p:cNvSpPr>
          <p:nvPr>
            <p:ph type="subTitle" sz="quarter" idx="11"/>
          </p:nvPr>
        </p:nvSpPr>
        <p:spPr>
          <a:xfrm>
            <a:off x="615109" y="5585915"/>
            <a:ext cx="10961783" cy="1218109"/>
          </a:xfrm>
        </p:spPr>
        <p:txBody>
          <a:bodyPr/>
          <a:lstStyle/>
          <a:p>
            <a:r>
              <a:rPr lang="bg-BG" dirty="0" smtClean="0"/>
              <a:t>Програма за създаване на компютърни презентации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 dirty="0" smtClean="0"/>
              <a:t>Microsoft PowerPoint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823700" y="6507163"/>
            <a:ext cx="368300" cy="296862"/>
          </a:xfrm>
          <a:prstGeom prst="rect">
            <a:avLst/>
          </a:prstGeom>
        </p:spPr>
        <p:txBody>
          <a:bodyPr/>
          <a:lstStyle/>
          <a:p>
            <a:fld id="{2BF067CD-8E6B-4360-9AA8-C5DF2A48A6D1}" type="slidenum">
              <a:rPr lang="en-US" noProof="0" smtClean="0"/>
              <a:pPr/>
              <a:t>9</a:t>
            </a:fld>
            <a:endParaRPr lang="en-US" noProof="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1000" y="1475127"/>
            <a:ext cx="2520000" cy="23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602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">
  <a:themeElements>
    <a:clrScheme name="Custom 2">
      <a:dk1>
        <a:srgbClr val="234465"/>
      </a:dk1>
      <a:lt1>
        <a:srgbClr val="BF7800"/>
      </a:lt1>
      <a:dk2>
        <a:srgbClr val="234465"/>
      </a:dk2>
      <a:lt2>
        <a:srgbClr val="FFFFFF"/>
      </a:lt2>
      <a:accent1>
        <a:srgbClr val="FFA000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BF7800"/>
      </a:hlink>
      <a:folHlink>
        <a:srgbClr val="EF9511"/>
      </a:folHlink>
    </a:clrScheme>
    <a:fontScheme name="SoftUn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4445</TotalTime>
  <Words>719</Words>
  <Application>Microsoft Office PowerPoint</Application>
  <PresentationFormat>Widescreen</PresentationFormat>
  <Paragraphs>138</Paragraphs>
  <Slides>29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맑은 고딕</vt:lpstr>
      <vt:lpstr>Arial</vt:lpstr>
      <vt:lpstr>Calibri</vt:lpstr>
      <vt:lpstr>Consolas</vt:lpstr>
      <vt:lpstr>Wingdings</vt:lpstr>
      <vt:lpstr>SoftUni</vt:lpstr>
      <vt:lpstr>Свободни учебни ресурси</vt:lpstr>
      <vt:lpstr>Съдържание</vt:lpstr>
      <vt:lpstr>Мултимедия и компютърна презентация</vt:lpstr>
      <vt:lpstr>Мултимедия</vt:lpstr>
      <vt:lpstr>Компютърна презентация</vt:lpstr>
      <vt:lpstr>Елементи на слайд</vt:lpstr>
      <vt:lpstr>Елементи на слайд (1)</vt:lpstr>
      <vt:lpstr>Елементи на слайд (2)</vt:lpstr>
      <vt:lpstr>Microsoft PowerPoint</vt:lpstr>
      <vt:lpstr>Създаване на презентация в PowerPoint</vt:lpstr>
      <vt:lpstr>Елементи в PowerPoint</vt:lpstr>
      <vt:lpstr>Представяне на презентация</vt:lpstr>
      <vt:lpstr>Стартиране и спиране на презентация</vt:lpstr>
      <vt:lpstr>Стартиране и спиране на презентация</vt:lpstr>
      <vt:lpstr>Смяна на слайдове</vt:lpstr>
      <vt:lpstr>Режим на визуализация</vt:lpstr>
      <vt:lpstr>Режим на визуализация</vt:lpstr>
      <vt:lpstr>Normal</vt:lpstr>
      <vt:lpstr>Outline View</vt:lpstr>
      <vt:lpstr>Slide Sorter</vt:lpstr>
      <vt:lpstr>Notes Page</vt:lpstr>
      <vt:lpstr>Reading View</vt:lpstr>
      <vt:lpstr>Slide Show</vt:lpstr>
      <vt:lpstr>Изтриване и разместване на слайд</vt:lpstr>
      <vt:lpstr>Изтриване на слайд</vt:lpstr>
      <vt:lpstr>Разместване на слайд</vt:lpstr>
      <vt:lpstr>Какво научихме днес?</vt:lpstr>
      <vt:lpstr>Въпроси?</vt:lpstr>
      <vt:lpstr>Лиценз</vt:lpstr>
    </vt:vector>
  </TitlesOfParts>
  <Company>BG-IT-Edu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SoftUni Foundation - Open Courseware</dc:title>
  <dc:subject>Software Development</dc:subject>
  <dc:creator>BG-IT-Edu</dc:creator>
  <cp:keywords>programming; training; course</cp:keywords>
  <dc:description>Open Programming and IT Courseware for IT Teachers (BG-IT-Edu): https://github.com/BG-IT-Edu
With the kind support of SoftUni: https://softuni.bg</dc:description>
  <cp:lastModifiedBy>PC</cp:lastModifiedBy>
  <cp:revision>167</cp:revision>
  <dcterms:created xsi:type="dcterms:W3CDTF">2018-05-23T13:08:44Z</dcterms:created>
  <dcterms:modified xsi:type="dcterms:W3CDTF">2023-10-08T08:52:35Z</dcterms:modified>
  <cp:category/>
</cp:coreProperties>
</file>